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2" r:id="rId12"/>
    <p:sldId id="274" r:id="rId13"/>
    <p:sldId id="275" r:id="rId14"/>
    <p:sldId id="273" r:id="rId15"/>
    <p:sldId id="287" r:id="rId16"/>
    <p:sldId id="276" r:id="rId17"/>
    <p:sldId id="277" r:id="rId18"/>
    <p:sldId id="278" r:id="rId19"/>
    <p:sldId id="280" r:id="rId20"/>
    <p:sldId id="281" r:id="rId21"/>
    <p:sldId id="282" r:id="rId22"/>
    <p:sldId id="286" r:id="rId23"/>
    <p:sldId id="279" r:id="rId24"/>
    <p:sldId id="283" r:id="rId25"/>
    <p:sldId id="284" r:id="rId26"/>
    <p:sldId id="285" r:id="rId2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00FF"/>
    <a:srgbClr val="FFFFCC"/>
    <a:srgbClr val="FF6600"/>
    <a:srgbClr val="10CCE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C023-B781-4157-A9B3-93FD267B25BC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0F57-4792-4B15-B569-643C59A017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259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C023-B781-4157-A9B3-93FD267B25BC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0F57-4792-4B15-B569-643C59A017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3563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C023-B781-4157-A9B3-93FD267B25BC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0F57-4792-4B15-B569-643C59A017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6880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C023-B781-4157-A9B3-93FD267B25BC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0F57-4792-4B15-B569-643C59A017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0581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C023-B781-4157-A9B3-93FD267B25BC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0F57-4792-4B15-B569-643C59A017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3002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C023-B781-4157-A9B3-93FD267B25BC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0F57-4792-4B15-B569-643C59A017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388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C023-B781-4157-A9B3-93FD267B25BC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0F57-4792-4B15-B569-643C59A017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6537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C023-B781-4157-A9B3-93FD267B25BC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0F57-4792-4B15-B569-643C59A017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132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C023-B781-4157-A9B3-93FD267B25BC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0F57-4792-4B15-B569-643C59A017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4466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C023-B781-4157-A9B3-93FD267B25BC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0F57-4792-4B15-B569-643C59A017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2380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C023-B781-4157-A9B3-93FD267B25BC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0F57-4792-4B15-B569-643C59A017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4417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826684" y="301625"/>
            <a:ext cx="9751483" cy="56403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B37504-BC23-46B4-B586-1307F79F8B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45750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FC023-B781-4157-A9B3-93FD267B25BC}" type="datetimeFigureOut">
              <a:rPr lang="tr-TR" smtClean="0"/>
              <a:t>14.10.2019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20F57-4792-4B15-B569-643C59A017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6596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C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2161891"/>
            <a:ext cx="9144000" cy="1472556"/>
          </a:xfrm>
        </p:spPr>
        <p:txBody>
          <a:bodyPr/>
          <a:lstStyle/>
          <a:p>
            <a:r>
              <a:rPr lang="tr-TR" dirty="0" smtClean="0">
                <a:solidFill>
                  <a:srgbClr val="FF0066"/>
                </a:solidFill>
              </a:rPr>
              <a:t>BEYİN ZARLARI</a:t>
            </a:r>
            <a:endParaRPr lang="tr-TR" dirty="0">
              <a:solidFill>
                <a:srgbClr val="FF0066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670442"/>
            <a:ext cx="9144000" cy="1655762"/>
          </a:xfrm>
        </p:spPr>
        <p:txBody>
          <a:bodyPr/>
          <a:lstStyle/>
          <a:p>
            <a:r>
              <a:rPr lang="tr-TR" i="1" dirty="0" smtClean="0">
                <a:solidFill>
                  <a:srgbClr val="7030A0"/>
                </a:solidFill>
              </a:rPr>
              <a:t>PROF. DR. MEHMET EMİRZEOĞLU</a:t>
            </a:r>
            <a:endParaRPr lang="tr-TR" i="1" dirty="0">
              <a:solidFill>
                <a:srgbClr val="7030A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775" y="-9884"/>
            <a:ext cx="2562225" cy="178117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1" y="0"/>
            <a:ext cx="3314700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496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88773" y="68563"/>
            <a:ext cx="10515600" cy="1325563"/>
          </a:xfrm>
        </p:spPr>
        <p:txBody>
          <a:bodyPr/>
          <a:lstStyle/>
          <a:p>
            <a:r>
              <a:rPr lang="tr-TR" dirty="0" smtClean="0"/>
              <a:t>BEYİN ZARLARI (MENINGES)</a:t>
            </a:r>
            <a:endParaRPr lang="tr-TR" dirty="0"/>
          </a:p>
        </p:txBody>
      </p:sp>
      <p:pic>
        <p:nvPicPr>
          <p:cNvPr id="4" name="Picture 4" descr="096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4281" y="2007737"/>
            <a:ext cx="5329881" cy="4704998"/>
          </a:xfrm>
          <a:noFill/>
        </p:spPr>
      </p:pic>
      <p:sp>
        <p:nvSpPr>
          <p:cNvPr id="6" name="Metin kutusu 5"/>
          <p:cNvSpPr txBox="1"/>
          <p:nvPr/>
        </p:nvSpPr>
        <p:spPr>
          <a:xfrm>
            <a:off x="329514" y="1690688"/>
            <a:ext cx="486856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smtClean="0"/>
              <a:t>Beyin ve </a:t>
            </a:r>
            <a:r>
              <a:rPr lang="tr-TR" sz="3200" dirty="0" err="1" smtClean="0"/>
              <a:t>medulla</a:t>
            </a:r>
            <a:r>
              <a:rPr lang="tr-TR" sz="3200" dirty="0" smtClean="0"/>
              <a:t> </a:t>
            </a:r>
            <a:r>
              <a:rPr lang="tr-TR" sz="3200" dirty="0" err="1" smtClean="0"/>
              <a:t>spinalis</a:t>
            </a:r>
            <a:r>
              <a:rPr lang="tr-TR" sz="3200" dirty="0"/>
              <a:t> </a:t>
            </a:r>
            <a:r>
              <a:rPr lang="tr-TR" sz="3200" dirty="0" smtClean="0"/>
              <a:t>dıştan içe doğru üç tabaka zarla sarılıdır.</a:t>
            </a:r>
          </a:p>
          <a:p>
            <a:r>
              <a:rPr lang="tr-TR" sz="3200" dirty="0" smtClean="0"/>
              <a:t>       </a:t>
            </a:r>
            <a:r>
              <a:rPr lang="tr-TR" sz="3200" i="1" dirty="0" err="1" smtClean="0">
                <a:solidFill>
                  <a:srgbClr val="FF0066"/>
                </a:solidFill>
              </a:rPr>
              <a:t>Duramater</a:t>
            </a:r>
            <a:endParaRPr lang="tr-TR" sz="3200" i="1" dirty="0" smtClean="0">
              <a:solidFill>
                <a:srgbClr val="FF0066"/>
              </a:solidFill>
            </a:endParaRPr>
          </a:p>
          <a:p>
            <a:r>
              <a:rPr lang="tr-TR" sz="3200" i="1" dirty="0" smtClean="0">
                <a:solidFill>
                  <a:srgbClr val="FF0066"/>
                </a:solidFill>
              </a:rPr>
              <a:t>       </a:t>
            </a:r>
            <a:r>
              <a:rPr lang="tr-TR" sz="3200" i="1" dirty="0" err="1" smtClean="0">
                <a:solidFill>
                  <a:srgbClr val="FF0066"/>
                </a:solidFill>
              </a:rPr>
              <a:t>Arachnoidea</a:t>
            </a:r>
            <a:r>
              <a:rPr lang="tr-TR" sz="3200" i="1" dirty="0" smtClean="0">
                <a:solidFill>
                  <a:srgbClr val="FF0066"/>
                </a:solidFill>
              </a:rPr>
              <a:t> </a:t>
            </a:r>
            <a:r>
              <a:rPr lang="tr-TR" sz="3200" i="1" dirty="0" err="1" smtClean="0">
                <a:solidFill>
                  <a:srgbClr val="FF0066"/>
                </a:solidFill>
              </a:rPr>
              <a:t>mater</a:t>
            </a:r>
            <a:endParaRPr lang="tr-TR" sz="3200" i="1" dirty="0" smtClean="0">
              <a:solidFill>
                <a:srgbClr val="FF0066"/>
              </a:solidFill>
            </a:endParaRPr>
          </a:p>
          <a:p>
            <a:r>
              <a:rPr lang="tr-TR" sz="3200" i="1" dirty="0" smtClean="0">
                <a:solidFill>
                  <a:srgbClr val="FF0066"/>
                </a:solidFill>
              </a:rPr>
              <a:t>       </a:t>
            </a:r>
            <a:r>
              <a:rPr lang="tr-TR" sz="3200" i="1" dirty="0" err="1" smtClean="0">
                <a:solidFill>
                  <a:srgbClr val="FF0066"/>
                </a:solidFill>
              </a:rPr>
              <a:t>Piamater</a:t>
            </a:r>
            <a:endParaRPr lang="tr-TR" sz="3200" i="1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915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096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67512" y="716692"/>
            <a:ext cx="5587223" cy="4932169"/>
          </a:xfrm>
          <a:noFill/>
        </p:spPr>
      </p:pic>
      <p:sp>
        <p:nvSpPr>
          <p:cNvPr id="5" name="Metin kutusu 4"/>
          <p:cNvSpPr txBox="1"/>
          <p:nvPr/>
        </p:nvSpPr>
        <p:spPr>
          <a:xfrm>
            <a:off x="708454" y="1433384"/>
            <a:ext cx="50909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err="1" smtClean="0"/>
              <a:t>Duramatere</a:t>
            </a:r>
            <a:r>
              <a:rPr lang="tr-TR" sz="3200" dirty="0" smtClean="0"/>
              <a:t> </a:t>
            </a:r>
            <a:r>
              <a:rPr lang="tr-TR" sz="3200" dirty="0" err="1" smtClean="0">
                <a:solidFill>
                  <a:srgbClr val="FF0000"/>
                </a:solidFill>
              </a:rPr>
              <a:t>pachymeninx</a:t>
            </a:r>
            <a:r>
              <a:rPr lang="tr-TR" sz="3200" dirty="0" smtClean="0"/>
              <a:t>, </a:t>
            </a:r>
            <a:r>
              <a:rPr lang="tr-TR" sz="3200" dirty="0" err="1" smtClean="0"/>
              <a:t>arachnoidea</a:t>
            </a:r>
            <a:r>
              <a:rPr lang="tr-TR" sz="3200" dirty="0" smtClean="0"/>
              <a:t> </a:t>
            </a:r>
            <a:r>
              <a:rPr lang="tr-TR" sz="3200" dirty="0" err="1" smtClean="0"/>
              <a:t>mater</a:t>
            </a:r>
            <a:r>
              <a:rPr lang="tr-TR" sz="3200" dirty="0" smtClean="0"/>
              <a:t> ve </a:t>
            </a:r>
            <a:r>
              <a:rPr lang="tr-TR" sz="3200" dirty="0" err="1" smtClean="0"/>
              <a:t>piamatere</a:t>
            </a:r>
            <a:r>
              <a:rPr lang="tr-TR" sz="3200" dirty="0" smtClean="0"/>
              <a:t> ise </a:t>
            </a:r>
            <a:r>
              <a:rPr lang="tr-TR" sz="3200" dirty="0" err="1" smtClean="0">
                <a:solidFill>
                  <a:srgbClr val="FF0000"/>
                </a:solidFill>
              </a:rPr>
              <a:t>leptomeninx</a:t>
            </a:r>
            <a:r>
              <a:rPr lang="tr-TR" sz="3200" dirty="0" smtClean="0">
                <a:solidFill>
                  <a:srgbClr val="FF0000"/>
                </a:solidFill>
              </a:rPr>
              <a:t> </a:t>
            </a:r>
            <a:r>
              <a:rPr lang="tr-TR" sz="3200" dirty="0" smtClean="0"/>
              <a:t>adı da verilir.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087828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520" y="837084"/>
            <a:ext cx="7735712" cy="4351338"/>
          </a:xfrm>
        </p:spPr>
      </p:pic>
      <p:sp>
        <p:nvSpPr>
          <p:cNvPr id="6" name="Metin kutusu 5"/>
          <p:cNvSpPr txBox="1"/>
          <p:nvPr/>
        </p:nvSpPr>
        <p:spPr>
          <a:xfrm>
            <a:off x="304800" y="626076"/>
            <a:ext cx="419305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/>
              <a:t>En dışta yer alır.</a:t>
            </a:r>
          </a:p>
          <a:p>
            <a:r>
              <a:rPr lang="tr-TR" sz="2800" dirty="0" smtClean="0"/>
              <a:t>Kalın bir zardır.</a:t>
            </a:r>
          </a:p>
          <a:p>
            <a:r>
              <a:rPr lang="tr-TR" sz="2800" dirty="0" smtClean="0"/>
              <a:t>Sıkı </a:t>
            </a:r>
            <a:r>
              <a:rPr lang="tr-TR" sz="2800" dirty="0" err="1" smtClean="0"/>
              <a:t>fibröz</a:t>
            </a:r>
            <a:r>
              <a:rPr lang="tr-TR" sz="2800" dirty="0" smtClean="0"/>
              <a:t> bağ dokusundan oluşur.</a:t>
            </a:r>
          </a:p>
          <a:p>
            <a:r>
              <a:rPr lang="tr-TR" sz="2800" dirty="0" smtClean="0"/>
              <a:t>Sağlam yapısıyla koruyucu görevi vardır.</a:t>
            </a:r>
          </a:p>
          <a:p>
            <a:r>
              <a:rPr lang="tr-TR" sz="2800" dirty="0" smtClean="0"/>
              <a:t>Damar ve sinirden zengindir.</a:t>
            </a:r>
          </a:p>
          <a:p>
            <a:r>
              <a:rPr lang="tr-TR" sz="2800" dirty="0" err="1" smtClean="0">
                <a:solidFill>
                  <a:srgbClr val="FF0066"/>
                </a:solidFill>
              </a:rPr>
              <a:t>Duramater</a:t>
            </a:r>
            <a:r>
              <a:rPr lang="tr-TR" sz="2800" dirty="0" smtClean="0">
                <a:solidFill>
                  <a:srgbClr val="FF0066"/>
                </a:solidFill>
              </a:rPr>
              <a:t> </a:t>
            </a:r>
            <a:r>
              <a:rPr lang="tr-TR" sz="2800" dirty="0" err="1" smtClean="0">
                <a:solidFill>
                  <a:srgbClr val="FF0066"/>
                </a:solidFill>
              </a:rPr>
              <a:t>cranialis</a:t>
            </a:r>
            <a:endParaRPr lang="tr-TR" sz="2800" dirty="0" smtClean="0">
              <a:solidFill>
                <a:srgbClr val="FF0066"/>
              </a:solidFill>
            </a:endParaRPr>
          </a:p>
          <a:p>
            <a:r>
              <a:rPr lang="tr-TR" sz="2800" dirty="0" err="1" smtClean="0">
                <a:solidFill>
                  <a:srgbClr val="FF0066"/>
                </a:solidFill>
              </a:rPr>
              <a:t>Duramater</a:t>
            </a:r>
            <a:r>
              <a:rPr lang="tr-TR" sz="2800" dirty="0" smtClean="0">
                <a:solidFill>
                  <a:srgbClr val="FF0066"/>
                </a:solidFill>
              </a:rPr>
              <a:t> </a:t>
            </a:r>
            <a:r>
              <a:rPr lang="tr-TR" sz="2800" dirty="0" err="1" smtClean="0">
                <a:solidFill>
                  <a:srgbClr val="FF0066"/>
                </a:solidFill>
              </a:rPr>
              <a:t>spinalis</a:t>
            </a:r>
            <a:endParaRPr lang="tr-TR" sz="28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578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357" y="345990"/>
            <a:ext cx="7185623" cy="6137188"/>
          </a:xfrm>
        </p:spPr>
      </p:pic>
      <p:sp>
        <p:nvSpPr>
          <p:cNvPr id="5" name="Metin kutusu 4"/>
          <p:cNvSpPr txBox="1"/>
          <p:nvPr/>
        </p:nvSpPr>
        <p:spPr>
          <a:xfrm>
            <a:off x="255373" y="345990"/>
            <a:ext cx="4028303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2000" dirty="0">
              <a:solidFill>
                <a:srgbClr val="FF0066"/>
              </a:solidFill>
            </a:endParaRPr>
          </a:p>
          <a:p>
            <a:r>
              <a:rPr lang="tr-TR" sz="2800" dirty="0" err="1" smtClean="0">
                <a:solidFill>
                  <a:srgbClr val="FF0066"/>
                </a:solidFill>
              </a:rPr>
              <a:t>Duramater</a:t>
            </a:r>
            <a:r>
              <a:rPr lang="tr-TR" sz="2800" dirty="0" smtClean="0">
                <a:solidFill>
                  <a:srgbClr val="FF0066"/>
                </a:solidFill>
              </a:rPr>
              <a:t> </a:t>
            </a:r>
            <a:r>
              <a:rPr lang="tr-TR" sz="2800" dirty="0" err="1" smtClean="0">
                <a:solidFill>
                  <a:srgbClr val="FF0066"/>
                </a:solidFill>
              </a:rPr>
              <a:t>cranialis</a:t>
            </a:r>
            <a:endParaRPr lang="tr-TR" sz="2800" dirty="0" smtClean="0">
              <a:solidFill>
                <a:srgbClr val="FF0066"/>
              </a:solidFill>
            </a:endParaRPr>
          </a:p>
          <a:p>
            <a:endParaRPr lang="tr-TR" sz="2000" dirty="0" smtClean="0">
              <a:solidFill>
                <a:srgbClr val="00B0F0"/>
              </a:solidFill>
            </a:endParaRPr>
          </a:p>
          <a:p>
            <a:r>
              <a:rPr lang="tr-TR" sz="2000" dirty="0" err="1" smtClean="0">
                <a:solidFill>
                  <a:srgbClr val="00B0F0"/>
                </a:solidFill>
              </a:rPr>
              <a:t>Lamina</a:t>
            </a:r>
            <a:r>
              <a:rPr lang="tr-TR" sz="2000" dirty="0" smtClean="0">
                <a:solidFill>
                  <a:srgbClr val="00B0F0"/>
                </a:solidFill>
              </a:rPr>
              <a:t> </a:t>
            </a:r>
            <a:r>
              <a:rPr lang="tr-TR" sz="2000" dirty="0" err="1" smtClean="0">
                <a:solidFill>
                  <a:srgbClr val="00B0F0"/>
                </a:solidFill>
              </a:rPr>
              <a:t>externa</a:t>
            </a:r>
            <a:r>
              <a:rPr lang="tr-TR" sz="2000" dirty="0" smtClean="0">
                <a:solidFill>
                  <a:srgbClr val="00B0F0"/>
                </a:solidFill>
              </a:rPr>
              <a:t> (dura </a:t>
            </a:r>
            <a:r>
              <a:rPr lang="tr-TR" sz="2000" dirty="0" err="1" smtClean="0">
                <a:solidFill>
                  <a:srgbClr val="00B0F0"/>
                </a:solidFill>
              </a:rPr>
              <a:t>periostalis</a:t>
            </a:r>
            <a:r>
              <a:rPr lang="tr-TR" sz="2000" dirty="0" smtClean="0">
                <a:solidFill>
                  <a:srgbClr val="00B0F0"/>
                </a:solidFill>
              </a:rPr>
              <a:t>)</a:t>
            </a:r>
          </a:p>
          <a:p>
            <a:r>
              <a:rPr lang="tr-TR" sz="2000" dirty="0" err="1" smtClean="0">
                <a:solidFill>
                  <a:srgbClr val="00B0F0"/>
                </a:solidFill>
              </a:rPr>
              <a:t>Lamina</a:t>
            </a:r>
            <a:r>
              <a:rPr lang="tr-TR" sz="2000" dirty="0" smtClean="0">
                <a:solidFill>
                  <a:srgbClr val="00B0F0"/>
                </a:solidFill>
              </a:rPr>
              <a:t> </a:t>
            </a:r>
            <a:r>
              <a:rPr lang="tr-TR" sz="2000" dirty="0" err="1" smtClean="0">
                <a:solidFill>
                  <a:srgbClr val="00B0F0"/>
                </a:solidFill>
              </a:rPr>
              <a:t>interna</a:t>
            </a:r>
            <a:r>
              <a:rPr lang="tr-TR" sz="2000" dirty="0" smtClean="0">
                <a:solidFill>
                  <a:srgbClr val="00B0F0"/>
                </a:solidFill>
              </a:rPr>
              <a:t> (dura </a:t>
            </a:r>
            <a:r>
              <a:rPr lang="tr-TR" sz="2000" dirty="0" err="1" smtClean="0">
                <a:solidFill>
                  <a:srgbClr val="00B0F0"/>
                </a:solidFill>
              </a:rPr>
              <a:t>encephali</a:t>
            </a:r>
            <a:r>
              <a:rPr lang="tr-TR" sz="2000" dirty="0" smtClean="0">
                <a:solidFill>
                  <a:srgbClr val="00B0F0"/>
                </a:solidFill>
              </a:rPr>
              <a:t>) (</a:t>
            </a:r>
            <a:r>
              <a:rPr lang="tr-TR" sz="2000" dirty="0" err="1" smtClean="0">
                <a:solidFill>
                  <a:srgbClr val="00B0F0"/>
                </a:solidFill>
              </a:rPr>
              <a:t>meningeal</a:t>
            </a:r>
            <a:r>
              <a:rPr lang="tr-TR" sz="2000" dirty="0" smtClean="0">
                <a:solidFill>
                  <a:srgbClr val="00B0F0"/>
                </a:solidFill>
              </a:rPr>
              <a:t> tabaka)</a:t>
            </a:r>
          </a:p>
          <a:p>
            <a:endParaRPr lang="tr-TR" sz="2000" dirty="0" smtClean="0">
              <a:solidFill>
                <a:srgbClr val="00B0F0"/>
              </a:solidFill>
            </a:endParaRPr>
          </a:p>
          <a:p>
            <a:r>
              <a:rPr lang="tr-TR" sz="2000" dirty="0" smtClean="0">
                <a:solidFill>
                  <a:srgbClr val="FF00FF"/>
                </a:solidFill>
              </a:rPr>
              <a:t>Dura </a:t>
            </a:r>
            <a:r>
              <a:rPr lang="tr-TR" sz="2000" dirty="0" err="1" smtClean="0">
                <a:solidFill>
                  <a:srgbClr val="FF00FF"/>
                </a:solidFill>
              </a:rPr>
              <a:t>periostalis</a:t>
            </a:r>
            <a:r>
              <a:rPr lang="tr-TR" sz="2000" dirty="0" smtClean="0">
                <a:solidFill>
                  <a:srgbClr val="FF00FF"/>
                </a:solidFill>
              </a:rPr>
              <a:t> (</a:t>
            </a:r>
            <a:r>
              <a:rPr lang="tr-TR" sz="2000" dirty="0" err="1" smtClean="0">
                <a:solidFill>
                  <a:srgbClr val="FF00FF"/>
                </a:solidFill>
              </a:rPr>
              <a:t>lamina</a:t>
            </a:r>
            <a:r>
              <a:rPr lang="tr-TR" sz="2000" dirty="0" smtClean="0">
                <a:solidFill>
                  <a:srgbClr val="FF00FF"/>
                </a:solidFill>
              </a:rPr>
              <a:t> </a:t>
            </a:r>
            <a:r>
              <a:rPr lang="tr-TR" sz="2000" dirty="0" err="1" smtClean="0">
                <a:solidFill>
                  <a:srgbClr val="FF00FF"/>
                </a:solidFill>
              </a:rPr>
              <a:t>externa</a:t>
            </a:r>
            <a:r>
              <a:rPr lang="tr-TR" sz="2000" dirty="0" smtClean="0">
                <a:solidFill>
                  <a:srgbClr val="FF00FF"/>
                </a:solidFill>
              </a:rPr>
              <a:t>) </a:t>
            </a:r>
            <a:r>
              <a:rPr lang="tr-TR" sz="2000" dirty="0" smtClean="0"/>
              <a:t>kafa kemiklerinin iç yüzünü döşeyen </a:t>
            </a:r>
            <a:r>
              <a:rPr lang="tr-TR" sz="2000" dirty="0" err="1" smtClean="0"/>
              <a:t>periosteumdur</a:t>
            </a:r>
            <a:r>
              <a:rPr lang="tr-TR" sz="2000" dirty="0" smtClean="0"/>
              <a:t>.</a:t>
            </a:r>
          </a:p>
          <a:p>
            <a:endParaRPr lang="tr-TR" sz="2000" dirty="0" smtClean="0"/>
          </a:p>
          <a:p>
            <a:r>
              <a:rPr lang="tr-TR" sz="2000" dirty="0" smtClean="0"/>
              <a:t>İki tabaka birbirine sıkıca yapışıktır.</a:t>
            </a:r>
          </a:p>
          <a:p>
            <a:endParaRPr lang="tr-TR" sz="2000" dirty="0" smtClean="0"/>
          </a:p>
          <a:p>
            <a:r>
              <a:rPr lang="tr-TR" sz="2000" dirty="0" smtClean="0"/>
              <a:t>Bu iki tabaka belli yerlerde birbirlerinden ayrılarak, </a:t>
            </a:r>
            <a:r>
              <a:rPr lang="tr-TR" sz="2000" dirty="0" err="1" smtClean="0"/>
              <a:t>içersinde</a:t>
            </a:r>
            <a:r>
              <a:rPr lang="tr-TR" sz="2000" dirty="0" smtClean="0"/>
              <a:t> beyin </a:t>
            </a:r>
            <a:r>
              <a:rPr lang="tr-TR" sz="2000" dirty="0" err="1" smtClean="0"/>
              <a:t>venöz</a:t>
            </a:r>
            <a:r>
              <a:rPr lang="tr-TR" sz="2000" dirty="0" smtClean="0"/>
              <a:t> kanının bulunduğu beyin </a:t>
            </a:r>
            <a:r>
              <a:rPr lang="tr-TR" sz="2000" dirty="0" err="1" smtClean="0"/>
              <a:t>venöz</a:t>
            </a:r>
            <a:r>
              <a:rPr lang="tr-TR" sz="2000" dirty="0" smtClean="0"/>
              <a:t> sinüslerini (</a:t>
            </a:r>
            <a:r>
              <a:rPr lang="tr-TR" sz="2000" dirty="0" err="1" smtClean="0"/>
              <a:t>sinus</a:t>
            </a:r>
            <a:r>
              <a:rPr lang="tr-TR" sz="2000" dirty="0" smtClean="0"/>
              <a:t> </a:t>
            </a:r>
            <a:r>
              <a:rPr lang="tr-TR" sz="2000" dirty="0" err="1" smtClean="0"/>
              <a:t>duramatris</a:t>
            </a:r>
            <a:r>
              <a:rPr lang="tr-TR" sz="2000" dirty="0" smtClean="0"/>
              <a:t>) oluşturur.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39534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657" y="1257214"/>
            <a:ext cx="7904546" cy="4351338"/>
          </a:xfrm>
        </p:spPr>
      </p:pic>
      <p:sp>
        <p:nvSpPr>
          <p:cNvPr id="9" name="Metin kutusu 8"/>
          <p:cNvSpPr txBox="1"/>
          <p:nvPr/>
        </p:nvSpPr>
        <p:spPr>
          <a:xfrm>
            <a:off x="172995" y="967535"/>
            <a:ext cx="415187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rgbClr val="FF00FF"/>
                </a:solidFill>
              </a:rPr>
              <a:t>Dura </a:t>
            </a:r>
            <a:r>
              <a:rPr lang="tr-TR" sz="2400" dirty="0" err="1" smtClean="0">
                <a:solidFill>
                  <a:srgbClr val="FF00FF"/>
                </a:solidFill>
              </a:rPr>
              <a:t>encephali</a:t>
            </a:r>
            <a:r>
              <a:rPr lang="tr-TR" sz="2400" dirty="0" smtClean="0">
                <a:solidFill>
                  <a:srgbClr val="FF00FF"/>
                </a:solidFill>
              </a:rPr>
              <a:t> (</a:t>
            </a:r>
            <a:r>
              <a:rPr lang="tr-TR" sz="2400" dirty="0" err="1" smtClean="0">
                <a:solidFill>
                  <a:srgbClr val="FF00FF"/>
                </a:solidFill>
              </a:rPr>
              <a:t>lamina</a:t>
            </a:r>
            <a:r>
              <a:rPr lang="tr-TR" sz="2400" dirty="0" smtClean="0">
                <a:solidFill>
                  <a:srgbClr val="FF00FF"/>
                </a:solidFill>
              </a:rPr>
              <a:t> </a:t>
            </a:r>
            <a:r>
              <a:rPr lang="tr-TR" sz="2400" dirty="0" err="1" smtClean="0">
                <a:solidFill>
                  <a:srgbClr val="FF00FF"/>
                </a:solidFill>
              </a:rPr>
              <a:t>interna</a:t>
            </a:r>
            <a:r>
              <a:rPr lang="tr-TR" sz="2400" dirty="0" smtClean="0">
                <a:solidFill>
                  <a:srgbClr val="FF00FF"/>
                </a:solidFill>
              </a:rPr>
              <a:t>)</a:t>
            </a:r>
          </a:p>
          <a:p>
            <a:endParaRPr lang="tr-TR" sz="2400" dirty="0" smtClean="0"/>
          </a:p>
          <a:p>
            <a:r>
              <a:rPr lang="tr-TR" sz="2400" dirty="0" smtClean="0"/>
              <a:t>Esas </a:t>
            </a:r>
            <a:r>
              <a:rPr lang="tr-TR" sz="2400" dirty="0" err="1" smtClean="0"/>
              <a:t>duramater</a:t>
            </a:r>
            <a:r>
              <a:rPr lang="tr-TR" sz="2400" dirty="0" smtClean="0"/>
              <a:t> tabakasıdır.</a:t>
            </a:r>
          </a:p>
          <a:p>
            <a:endParaRPr lang="tr-TR" sz="2400" dirty="0" smtClean="0"/>
          </a:p>
          <a:p>
            <a:r>
              <a:rPr lang="tr-TR" sz="2400" dirty="0" err="1" smtClean="0"/>
              <a:t>For</a:t>
            </a:r>
            <a:r>
              <a:rPr lang="tr-TR" sz="2400" dirty="0" smtClean="0"/>
              <a:t>. </a:t>
            </a:r>
            <a:r>
              <a:rPr lang="tr-TR" sz="2400" dirty="0" err="1" smtClean="0"/>
              <a:t>magnum’dan</a:t>
            </a:r>
            <a:r>
              <a:rPr lang="tr-TR" sz="2400" dirty="0" smtClean="0"/>
              <a:t> geçerek </a:t>
            </a:r>
            <a:r>
              <a:rPr lang="tr-TR" sz="2400" dirty="0" err="1" smtClean="0"/>
              <a:t>medulla</a:t>
            </a:r>
            <a:r>
              <a:rPr lang="tr-TR" sz="2400" dirty="0" smtClean="0"/>
              <a:t> </a:t>
            </a:r>
            <a:r>
              <a:rPr lang="tr-TR" sz="2400" dirty="0" err="1" smtClean="0"/>
              <a:t>spinalis</a:t>
            </a:r>
            <a:r>
              <a:rPr lang="tr-TR" sz="2400" dirty="0" smtClean="0"/>
              <a:t> etrafındaki </a:t>
            </a:r>
            <a:r>
              <a:rPr lang="tr-TR" sz="2400" dirty="0" err="1" smtClean="0"/>
              <a:t>duramater</a:t>
            </a:r>
            <a:r>
              <a:rPr lang="tr-TR" sz="2400" dirty="0" smtClean="0"/>
              <a:t> </a:t>
            </a:r>
            <a:r>
              <a:rPr lang="tr-TR" sz="2400" dirty="0" err="1" smtClean="0"/>
              <a:t>spinalis</a:t>
            </a:r>
            <a:r>
              <a:rPr lang="tr-TR" sz="2400" dirty="0" smtClean="0"/>
              <a:t> ile devam eder.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662462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207" y="1092458"/>
            <a:ext cx="6485240" cy="4351338"/>
          </a:xfrm>
        </p:spPr>
      </p:pic>
      <p:sp>
        <p:nvSpPr>
          <p:cNvPr id="5" name="Metin kutusu 4"/>
          <p:cNvSpPr txBox="1"/>
          <p:nvPr/>
        </p:nvSpPr>
        <p:spPr>
          <a:xfrm>
            <a:off x="189470" y="749643"/>
            <a:ext cx="50745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rgbClr val="FF00FF"/>
                </a:solidFill>
              </a:rPr>
              <a:t>Dura </a:t>
            </a:r>
            <a:r>
              <a:rPr lang="tr-TR" sz="2400" dirty="0" err="1" smtClean="0">
                <a:solidFill>
                  <a:srgbClr val="FF00FF"/>
                </a:solidFill>
              </a:rPr>
              <a:t>encephali</a:t>
            </a:r>
            <a:r>
              <a:rPr lang="tr-TR" sz="2400" dirty="0" smtClean="0"/>
              <a:t>, beynin bölümleri arasına uzantılar </a:t>
            </a:r>
            <a:r>
              <a:rPr lang="tr-TR" sz="2400" dirty="0" err="1" smtClean="0"/>
              <a:t>gönderek</a:t>
            </a:r>
            <a:r>
              <a:rPr lang="tr-TR" sz="2400" dirty="0" smtClean="0"/>
              <a:t> başın hareketi sırasında beynin ve bölümlerinin pozisyonunda kalmasını ve zarar görmemesini sağlar. Bu uzantılar;</a:t>
            </a:r>
          </a:p>
          <a:p>
            <a:r>
              <a:rPr lang="tr-TR" sz="2400" dirty="0" err="1" smtClean="0">
                <a:solidFill>
                  <a:srgbClr val="CC3300"/>
                </a:solidFill>
              </a:rPr>
              <a:t>Fax</a:t>
            </a:r>
            <a:r>
              <a:rPr lang="tr-TR" sz="2400" dirty="0" smtClean="0">
                <a:solidFill>
                  <a:srgbClr val="CC3300"/>
                </a:solidFill>
              </a:rPr>
              <a:t> </a:t>
            </a:r>
            <a:r>
              <a:rPr lang="tr-TR" sz="2400" dirty="0" err="1" smtClean="0">
                <a:solidFill>
                  <a:srgbClr val="CC3300"/>
                </a:solidFill>
              </a:rPr>
              <a:t>cerebri</a:t>
            </a:r>
            <a:endParaRPr lang="tr-TR" sz="2400" dirty="0" smtClean="0">
              <a:solidFill>
                <a:srgbClr val="CC3300"/>
              </a:solidFill>
            </a:endParaRPr>
          </a:p>
          <a:p>
            <a:r>
              <a:rPr lang="tr-TR" sz="2400" dirty="0" err="1" smtClean="0">
                <a:solidFill>
                  <a:srgbClr val="CC3300"/>
                </a:solidFill>
              </a:rPr>
              <a:t>Tentorium</a:t>
            </a:r>
            <a:r>
              <a:rPr lang="tr-TR" sz="2400" dirty="0" smtClean="0">
                <a:solidFill>
                  <a:srgbClr val="CC3300"/>
                </a:solidFill>
              </a:rPr>
              <a:t> </a:t>
            </a:r>
            <a:r>
              <a:rPr lang="tr-TR" sz="2400" dirty="0" err="1" smtClean="0">
                <a:solidFill>
                  <a:srgbClr val="CC3300"/>
                </a:solidFill>
              </a:rPr>
              <a:t>cerebelli</a:t>
            </a:r>
            <a:endParaRPr lang="tr-TR" sz="2400" dirty="0" smtClean="0">
              <a:solidFill>
                <a:srgbClr val="CC3300"/>
              </a:solidFill>
            </a:endParaRPr>
          </a:p>
          <a:p>
            <a:r>
              <a:rPr lang="tr-TR" sz="2400" dirty="0" err="1" smtClean="0">
                <a:solidFill>
                  <a:srgbClr val="CC3300"/>
                </a:solidFill>
              </a:rPr>
              <a:t>Falx</a:t>
            </a:r>
            <a:r>
              <a:rPr lang="tr-TR" sz="2400" dirty="0" smtClean="0">
                <a:solidFill>
                  <a:srgbClr val="CC3300"/>
                </a:solidFill>
              </a:rPr>
              <a:t> </a:t>
            </a:r>
            <a:r>
              <a:rPr lang="tr-TR" sz="2400" dirty="0" err="1" smtClean="0">
                <a:solidFill>
                  <a:srgbClr val="CC3300"/>
                </a:solidFill>
              </a:rPr>
              <a:t>cerebelli</a:t>
            </a:r>
            <a:endParaRPr lang="tr-TR" sz="2400" dirty="0" smtClean="0">
              <a:solidFill>
                <a:srgbClr val="CC3300"/>
              </a:solidFill>
            </a:endParaRPr>
          </a:p>
          <a:p>
            <a:r>
              <a:rPr lang="tr-TR" sz="2400" dirty="0" smtClean="0"/>
              <a:t>Ayrıca </a:t>
            </a:r>
            <a:r>
              <a:rPr lang="tr-TR" sz="2400" dirty="0" err="1" smtClean="0">
                <a:solidFill>
                  <a:srgbClr val="FF6600"/>
                </a:solidFill>
              </a:rPr>
              <a:t>cavum</a:t>
            </a:r>
            <a:r>
              <a:rPr lang="tr-TR" sz="2400" dirty="0" smtClean="0">
                <a:solidFill>
                  <a:srgbClr val="FF6600"/>
                </a:solidFill>
              </a:rPr>
              <a:t> </a:t>
            </a:r>
            <a:r>
              <a:rPr lang="tr-TR" sz="2400" dirty="0" err="1" smtClean="0">
                <a:solidFill>
                  <a:srgbClr val="FF6600"/>
                </a:solidFill>
              </a:rPr>
              <a:t>trigeminale</a:t>
            </a:r>
            <a:r>
              <a:rPr lang="tr-TR" sz="2400" dirty="0" smtClean="0">
                <a:solidFill>
                  <a:srgbClr val="FF6600"/>
                </a:solidFill>
              </a:rPr>
              <a:t> (</a:t>
            </a:r>
            <a:r>
              <a:rPr lang="tr-TR" sz="2400" dirty="0" err="1" smtClean="0">
                <a:solidFill>
                  <a:srgbClr val="FF6600"/>
                </a:solidFill>
              </a:rPr>
              <a:t>cavum</a:t>
            </a:r>
            <a:r>
              <a:rPr lang="tr-TR" sz="2400" dirty="0" smtClean="0">
                <a:solidFill>
                  <a:srgbClr val="FF6600"/>
                </a:solidFill>
              </a:rPr>
              <a:t> </a:t>
            </a:r>
            <a:r>
              <a:rPr lang="tr-TR" sz="2400" dirty="0" err="1" smtClean="0">
                <a:solidFill>
                  <a:srgbClr val="FF6600"/>
                </a:solidFill>
              </a:rPr>
              <a:t>Meckeli</a:t>
            </a:r>
            <a:r>
              <a:rPr lang="tr-TR" sz="2400" dirty="0" smtClean="0">
                <a:solidFill>
                  <a:srgbClr val="FF6600"/>
                </a:solidFill>
              </a:rPr>
              <a:t>) </a:t>
            </a:r>
            <a:r>
              <a:rPr lang="tr-TR" sz="2400" dirty="0" smtClean="0"/>
              <a:t>ve </a:t>
            </a:r>
            <a:r>
              <a:rPr lang="tr-TR" sz="2400" dirty="0" err="1" smtClean="0">
                <a:solidFill>
                  <a:srgbClr val="FF6600"/>
                </a:solidFill>
              </a:rPr>
              <a:t>diaphragma</a:t>
            </a:r>
            <a:r>
              <a:rPr lang="tr-TR" sz="2400" dirty="0" smtClean="0">
                <a:solidFill>
                  <a:srgbClr val="FF6600"/>
                </a:solidFill>
              </a:rPr>
              <a:t> </a:t>
            </a:r>
            <a:r>
              <a:rPr lang="tr-TR" sz="2400" dirty="0" err="1" smtClean="0">
                <a:solidFill>
                  <a:srgbClr val="FF6600"/>
                </a:solidFill>
              </a:rPr>
              <a:t>sellae</a:t>
            </a:r>
            <a:r>
              <a:rPr lang="tr-TR" sz="2400" dirty="0" err="1" smtClean="0"/>
              <a:t>’da</a:t>
            </a:r>
            <a:r>
              <a:rPr lang="tr-TR" sz="2400" dirty="0" smtClean="0"/>
              <a:t> dura </a:t>
            </a:r>
            <a:r>
              <a:rPr lang="tr-TR" sz="2400" dirty="0" err="1" smtClean="0"/>
              <a:t>encephali</a:t>
            </a:r>
            <a:r>
              <a:rPr lang="tr-TR" sz="2400" dirty="0" smtClean="0"/>
              <a:t> uzantılarıdır.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758750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024" y="939114"/>
            <a:ext cx="6996170" cy="4694152"/>
          </a:xfrm>
        </p:spPr>
      </p:pic>
      <p:sp>
        <p:nvSpPr>
          <p:cNvPr id="5" name="Metin kutusu 4"/>
          <p:cNvSpPr txBox="1"/>
          <p:nvPr/>
        </p:nvSpPr>
        <p:spPr>
          <a:xfrm>
            <a:off x="280087" y="469558"/>
            <a:ext cx="443195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>
                <a:solidFill>
                  <a:srgbClr val="FF0066"/>
                </a:solidFill>
              </a:rPr>
              <a:t>Falx</a:t>
            </a:r>
            <a:r>
              <a:rPr lang="tr-TR" sz="2400" dirty="0" smtClean="0">
                <a:solidFill>
                  <a:srgbClr val="FF0066"/>
                </a:solidFill>
              </a:rPr>
              <a:t> </a:t>
            </a:r>
            <a:r>
              <a:rPr lang="tr-TR" sz="2400" dirty="0" err="1" smtClean="0">
                <a:solidFill>
                  <a:srgbClr val="FF0066"/>
                </a:solidFill>
              </a:rPr>
              <a:t>cerebri</a:t>
            </a:r>
            <a:endParaRPr lang="tr-TR" sz="2400" dirty="0" smtClean="0">
              <a:solidFill>
                <a:srgbClr val="FF0066"/>
              </a:solidFill>
            </a:endParaRPr>
          </a:p>
          <a:p>
            <a:r>
              <a:rPr lang="tr-TR" sz="2400" dirty="0" err="1" smtClean="0"/>
              <a:t>Fissura</a:t>
            </a:r>
            <a:r>
              <a:rPr lang="tr-TR" sz="2400" dirty="0" smtClean="0"/>
              <a:t> </a:t>
            </a:r>
            <a:r>
              <a:rPr lang="tr-TR" sz="2400" dirty="0" err="1" smtClean="0"/>
              <a:t>longitudinalis</a:t>
            </a:r>
            <a:r>
              <a:rPr lang="tr-TR" sz="2400" dirty="0" smtClean="0"/>
              <a:t> </a:t>
            </a:r>
            <a:r>
              <a:rPr lang="tr-TR" sz="2400" dirty="0" err="1" smtClean="0"/>
              <a:t>cerebri</a:t>
            </a:r>
            <a:r>
              <a:rPr lang="tr-TR" sz="2400" dirty="0" smtClean="0"/>
              <a:t> içinde yer alır.</a:t>
            </a:r>
          </a:p>
          <a:p>
            <a:endParaRPr lang="tr-TR" sz="2400" dirty="0" smtClean="0"/>
          </a:p>
          <a:p>
            <a:r>
              <a:rPr lang="tr-TR" sz="2400" dirty="0" err="1" smtClean="0"/>
              <a:t>Crista</a:t>
            </a:r>
            <a:r>
              <a:rPr lang="tr-TR" sz="2400" dirty="0" smtClean="0"/>
              <a:t> </a:t>
            </a:r>
            <a:r>
              <a:rPr lang="tr-TR" sz="2400" dirty="0" err="1" smtClean="0"/>
              <a:t>galli’den</a:t>
            </a:r>
            <a:r>
              <a:rPr lang="tr-TR" sz="2400" dirty="0" smtClean="0"/>
              <a:t> </a:t>
            </a:r>
            <a:r>
              <a:rPr lang="tr-TR" sz="2400" dirty="0" err="1" smtClean="0"/>
              <a:t>protuberantia</a:t>
            </a:r>
            <a:r>
              <a:rPr lang="tr-TR" sz="2400" dirty="0" smtClean="0"/>
              <a:t> </a:t>
            </a:r>
            <a:r>
              <a:rPr lang="tr-TR" sz="2400" dirty="0" err="1" smtClean="0"/>
              <a:t>occipitalis</a:t>
            </a:r>
            <a:r>
              <a:rPr lang="tr-TR" sz="2400" dirty="0" smtClean="0"/>
              <a:t> </a:t>
            </a:r>
            <a:r>
              <a:rPr lang="tr-TR" sz="2400" dirty="0" err="1" smtClean="0"/>
              <a:t>interna’ya</a:t>
            </a:r>
            <a:r>
              <a:rPr lang="tr-TR" sz="2400" dirty="0" smtClean="0"/>
              <a:t> kadar uzanır.</a:t>
            </a:r>
          </a:p>
          <a:p>
            <a:endParaRPr lang="tr-TR" sz="2400" dirty="0" smtClean="0"/>
          </a:p>
          <a:p>
            <a:r>
              <a:rPr lang="tr-TR" sz="2400" dirty="0" smtClean="0"/>
              <a:t>Alt kenarı </a:t>
            </a:r>
            <a:r>
              <a:rPr lang="tr-TR" sz="2400" dirty="0" err="1" smtClean="0"/>
              <a:t>tentorium</a:t>
            </a:r>
            <a:r>
              <a:rPr lang="tr-TR" sz="2400" dirty="0" smtClean="0"/>
              <a:t> </a:t>
            </a:r>
            <a:r>
              <a:rPr lang="tr-TR" sz="2400" dirty="0" err="1" smtClean="0"/>
              <a:t>cerebelli</a:t>
            </a:r>
            <a:r>
              <a:rPr lang="tr-TR" sz="2400" dirty="0" smtClean="0"/>
              <a:t> ile devam eder.</a:t>
            </a:r>
          </a:p>
          <a:p>
            <a:endParaRPr lang="tr-TR" sz="2400" dirty="0" smtClean="0"/>
          </a:p>
          <a:p>
            <a:r>
              <a:rPr lang="tr-TR" sz="2400" dirty="0" smtClean="0"/>
              <a:t>Üst kenarında </a:t>
            </a:r>
            <a:r>
              <a:rPr lang="tr-TR" sz="2400" dirty="0" err="1" smtClean="0"/>
              <a:t>sinus</a:t>
            </a:r>
            <a:r>
              <a:rPr lang="tr-TR" sz="2400" dirty="0" smtClean="0"/>
              <a:t> </a:t>
            </a:r>
            <a:r>
              <a:rPr lang="tr-TR" sz="2400" dirty="0" err="1" smtClean="0"/>
              <a:t>sagittalis</a:t>
            </a:r>
            <a:r>
              <a:rPr lang="tr-TR" sz="2400" dirty="0" smtClean="0"/>
              <a:t> </a:t>
            </a:r>
            <a:r>
              <a:rPr lang="tr-TR" sz="2400" dirty="0" err="1" smtClean="0"/>
              <a:t>superior</a:t>
            </a:r>
            <a:r>
              <a:rPr lang="tr-TR" sz="2400" dirty="0" smtClean="0"/>
              <a:t>, alt kenarında </a:t>
            </a:r>
            <a:r>
              <a:rPr lang="tr-TR" sz="2400" dirty="0" err="1" smtClean="0"/>
              <a:t>sinus</a:t>
            </a:r>
            <a:r>
              <a:rPr lang="tr-TR" sz="2400" dirty="0" smtClean="0"/>
              <a:t> </a:t>
            </a:r>
            <a:r>
              <a:rPr lang="tr-TR" sz="2400" dirty="0" err="1" smtClean="0"/>
              <a:t>sagittalis</a:t>
            </a:r>
            <a:r>
              <a:rPr lang="tr-TR" sz="2400" dirty="0" smtClean="0"/>
              <a:t> </a:t>
            </a:r>
            <a:r>
              <a:rPr lang="tr-TR" sz="2400" dirty="0" err="1" smtClean="0"/>
              <a:t>inferior</a:t>
            </a:r>
            <a:r>
              <a:rPr lang="tr-TR" sz="2400" dirty="0" smtClean="0"/>
              <a:t> yer alır.</a:t>
            </a:r>
            <a:endParaRPr lang="tr-TR" sz="2400" dirty="0"/>
          </a:p>
        </p:txBody>
      </p:sp>
      <p:cxnSp>
        <p:nvCxnSpPr>
          <p:cNvPr id="8" name="Düz Ok Bağlayıcısı 7"/>
          <p:cNvCxnSpPr/>
          <p:nvPr/>
        </p:nvCxnSpPr>
        <p:spPr>
          <a:xfrm flipH="1">
            <a:off x="9489989" y="1672281"/>
            <a:ext cx="700216" cy="47779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3159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168" y="1103870"/>
            <a:ext cx="7143502" cy="4793006"/>
          </a:xfrm>
        </p:spPr>
      </p:pic>
      <p:sp>
        <p:nvSpPr>
          <p:cNvPr id="5" name="Metin kutusu 4"/>
          <p:cNvSpPr txBox="1"/>
          <p:nvPr/>
        </p:nvSpPr>
        <p:spPr>
          <a:xfrm>
            <a:off x="181233" y="280087"/>
            <a:ext cx="470380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err="1" smtClean="0">
                <a:solidFill>
                  <a:srgbClr val="FF0066"/>
                </a:solidFill>
              </a:rPr>
              <a:t>Tentorium</a:t>
            </a:r>
            <a:r>
              <a:rPr lang="tr-TR" sz="2000" dirty="0" smtClean="0">
                <a:solidFill>
                  <a:srgbClr val="FF0066"/>
                </a:solidFill>
              </a:rPr>
              <a:t> </a:t>
            </a:r>
            <a:r>
              <a:rPr lang="tr-TR" sz="2000" dirty="0" err="1" smtClean="0">
                <a:solidFill>
                  <a:srgbClr val="FF0066"/>
                </a:solidFill>
              </a:rPr>
              <a:t>cerebelli</a:t>
            </a:r>
            <a:endParaRPr lang="tr-TR" sz="2000" dirty="0" smtClean="0">
              <a:solidFill>
                <a:srgbClr val="FF0066"/>
              </a:solidFill>
            </a:endParaRPr>
          </a:p>
          <a:p>
            <a:r>
              <a:rPr lang="tr-TR" sz="2000" dirty="0" smtClean="0"/>
              <a:t>Beynin </a:t>
            </a:r>
            <a:r>
              <a:rPr lang="tr-TR" sz="2000" dirty="0" err="1" smtClean="0"/>
              <a:t>oksipital</a:t>
            </a:r>
            <a:r>
              <a:rPr lang="tr-TR" sz="2000" dirty="0" smtClean="0"/>
              <a:t> lobu ile </a:t>
            </a:r>
            <a:r>
              <a:rPr lang="tr-TR" sz="2000" dirty="0" err="1" smtClean="0"/>
              <a:t>cerebellum</a:t>
            </a:r>
            <a:r>
              <a:rPr lang="tr-TR" sz="2000" dirty="0" smtClean="0"/>
              <a:t> arasında yer alan </a:t>
            </a:r>
            <a:r>
              <a:rPr lang="tr-TR" sz="2000" dirty="0" err="1" smtClean="0"/>
              <a:t>duramater</a:t>
            </a:r>
            <a:r>
              <a:rPr lang="tr-TR" sz="2000" dirty="0" smtClean="0"/>
              <a:t> uzantısıdır.</a:t>
            </a:r>
          </a:p>
          <a:p>
            <a:endParaRPr lang="tr-TR" sz="2000" dirty="0" smtClean="0"/>
          </a:p>
          <a:p>
            <a:r>
              <a:rPr lang="tr-TR" sz="2000" dirty="0" err="1" smtClean="0"/>
              <a:t>Incissura</a:t>
            </a:r>
            <a:r>
              <a:rPr lang="tr-TR" sz="2000" dirty="0" smtClean="0"/>
              <a:t> </a:t>
            </a:r>
            <a:r>
              <a:rPr lang="tr-TR" sz="2000" dirty="0" err="1" smtClean="0"/>
              <a:t>tentorii</a:t>
            </a:r>
            <a:r>
              <a:rPr lang="tr-TR" sz="2000" dirty="0" smtClean="0"/>
              <a:t> denilen ön kenarı her iki tarafta </a:t>
            </a:r>
            <a:r>
              <a:rPr lang="tr-TR" sz="2000" dirty="0" err="1" smtClean="0"/>
              <a:t>proc</a:t>
            </a:r>
            <a:r>
              <a:rPr lang="tr-TR" sz="2000" dirty="0" smtClean="0"/>
              <a:t>. </a:t>
            </a:r>
            <a:r>
              <a:rPr lang="tr-TR" sz="2000" dirty="0" err="1" smtClean="0"/>
              <a:t>clinoideus</a:t>
            </a:r>
            <a:r>
              <a:rPr lang="tr-TR" sz="2000" dirty="0" smtClean="0"/>
              <a:t> </a:t>
            </a:r>
            <a:r>
              <a:rPr lang="tr-TR" sz="2000" dirty="0" err="1" smtClean="0"/>
              <a:t>anterior’a</a:t>
            </a:r>
            <a:r>
              <a:rPr lang="tr-TR" sz="2000" dirty="0" smtClean="0"/>
              <a:t>, arka kenarı ise ön tarafta </a:t>
            </a:r>
            <a:r>
              <a:rPr lang="tr-TR" sz="2000" dirty="0" err="1" smtClean="0"/>
              <a:t>proc</a:t>
            </a:r>
            <a:r>
              <a:rPr lang="tr-TR" sz="2000" dirty="0" smtClean="0"/>
              <a:t>. </a:t>
            </a:r>
            <a:r>
              <a:rPr lang="tr-TR" sz="2000" dirty="0" err="1" smtClean="0"/>
              <a:t>clinoideus</a:t>
            </a:r>
            <a:r>
              <a:rPr lang="tr-TR" sz="2000" dirty="0" smtClean="0"/>
              <a:t> </a:t>
            </a:r>
            <a:r>
              <a:rPr lang="tr-TR" sz="2000" dirty="0" err="1" smtClean="0"/>
              <a:t>posterior’a</a:t>
            </a:r>
            <a:r>
              <a:rPr lang="tr-TR" sz="2000" dirty="0" smtClean="0"/>
              <a:t>, yanlarda </a:t>
            </a:r>
            <a:r>
              <a:rPr lang="tr-TR" sz="2000" dirty="0" err="1" smtClean="0"/>
              <a:t>os</a:t>
            </a:r>
            <a:r>
              <a:rPr lang="tr-TR" sz="2000" dirty="0" smtClean="0"/>
              <a:t> </a:t>
            </a:r>
            <a:r>
              <a:rPr lang="tr-TR" sz="2000" dirty="0" err="1" smtClean="0"/>
              <a:t>temporale’nin</a:t>
            </a:r>
            <a:r>
              <a:rPr lang="tr-TR" sz="2000" dirty="0" smtClean="0"/>
              <a:t> pars </a:t>
            </a:r>
            <a:r>
              <a:rPr lang="tr-TR" sz="2000" dirty="0" err="1" smtClean="0"/>
              <a:t>petrosa’sının</a:t>
            </a:r>
            <a:r>
              <a:rPr lang="tr-TR" sz="2000" dirty="0" smtClean="0"/>
              <a:t> üst kenarına, arkada </a:t>
            </a:r>
            <a:r>
              <a:rPr lang="tr-TR" sz="2000" dirty="0" err="1" smtClean="0"/>
              <a:t>sulcus</a:t>
            </a:r>
            <a:r>
              <a:rPr lang="tr-TR" sz="2000" dirty="0" smtClean="0"/>
              <a:t> </a:t>
            </a:r>
            <a:r>
              <a:rPr lang="tr-TR" sz="2000" dirty="0" err="1" smtClean="0"/>
              <a:t>sinus</a:t>
            </a:r>
            <a:r>
              <a:rPr lang="tr-TR" sz="2000" dirty="0" smtClean="0"/>
              <a:t> </a:t>
            </a:r>
            <a:r>
              <a:rPr lang="tr-TR" sz="2000" dirty="0" err="1" smtClean="0"/>
              <a:t>transversus’a</a:t>
            </a:r>
            <a:r>
              <a:rPr lang="tr-TR" sz="2000" dirty="0" smtClean="0"/>
              <a:t> tutunur.</a:t>
            </a:r>
          </a:p>
          <a:p>
            <a:endParaRPr lang="tr-TR" sz="2000" dirty="0" smtClean="0"/>
          </a:p>
          <a:p>
            <a:r>
              <a:rPr lang="tr-TR" sz="2000" dirty="0" err="1" smtClean="0"/>
              <a:t>Pyramis’in</a:t>
            </a:r>
            <a:r>
              <a:rPr lang="tr-TR" sz="2000" dirty="0" smtClean="0"/>
              <a:t> üst kenarına yapıştığı yerde, iki tabakası arasında </a:t>
            </a:r>
            <a:r>
              <a:rPr lang="tr-TR" sz="2000" dirty="0" err="1" smtClean="0"/>
              <a:t>sinus</a:t>
            </a:r>
            <a:r>
              <a:rPr lang="tr-TR" sz="2000" dirty="0" smtClean="0"/>
              <a:t> </a:t>
            </a:r>
            <a:r>
              <a:rPr lang="tr-TR" sz="2000" dirty="0" err="1" smtClean="0"/>
              <a:t>petrosus</a:t>
            </a:r>
            <a:r>
              <a:rPr lang="tr-TR" sz="2000" dirty="0" smtClean="0"/>
              <a:t> </a:t>
            </a:r>
            <a:r>
              <a:rPr lang="tr-TR" sz="2000" dirty="0" err="1" smtClean="0"/>
              <a:t>superior</a:t>
            </a:r>
            <a:r>
              <a:rPr lang="tr-TR" sz="2000" dirty="0" smtClean="0"/>
              <a:t>, </a:t>
            </a:r>
            <a:r>
              <a:rPr lang="tr-TR" sz="2000" dirty="0" err="1" smtClean="0"/>
              <a:t>oksipital</a:t>
            </a:r>
            <a:r>
              <a:rPr lang="tr-TR" sz="2000" dirty="0" smtClean="0"/>
              <a:t> kemiğe tutunduğu arka kısmında </a:t>
            </a:r>
            <a:r>
              <a:rPr lang="tr-TR" sz="2000" dirty="0" err="1" smtClean="0"/>
              <a:t>sinus</a:t>
            </a:r>
            <a:r>
              <a:rPr lang="tr-TR" sz="2000" dirty="0" smtClean="0"/>
              <a:t> </a:t>
            </a:r>
            <a:r>
              <a:rPr lang="tr-TR" sz="2000" dirty="0" err="1" smtClean="0"/>
              <a:t>transversus</a:t>
            </a:r>
            <a:r>
              <a:rPr lang="tr-TR" sz="2000" dirty="0" smtClean="0"/>
              <a:t> yer alır.</a:t>
            </a:r>
            <a:endParaRPr lang="tr-TR" sz="2000" dirty="0"/>
          </a:p>
        </p:txBody>
      </p:sp>
      <p:cxnSp>
        <p:nvCxnSpPr>
          <p:cNvPr id="7" name="Düz Ok Bağlayıcısı 6"/>
          <p:cNvCxnSpPr/>
          <p:nvPr/>
        </p:nvCxnSpPr>
        <p:spPr>
          <a:xfrm flipH="1" flipV="1">
            <a:off x="9662984" y="4473146"/>
            <a:ext cx="733167" cy="5272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099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806" y="-13678"/>
            <a:ext cx="5075682" cy="3806762"/>
          </a:xfrm>
        </p:spPr>
      </p:pic>
      <p:sp>
        <p:nvSpPr>
          <p:cNvPr id="7" name="Metin kutusu 6"/>
          <p:cNvSpPr txBox="1"/>
          <p:nvPr/>
        </p:nvSpPr>
        <p:spPr>
          <a:xfrm>
            <a:off x="306401" y="54590"/>
            <a:ext cx="51651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>
                <a:solidFill>
                  <a:srgbClr val="FF0066"/>
                </a:solidFill>
              </a:rPr>
              <a:t>Falx</a:t>
            </a:r>
            <a:r>
              <a:rPr lang="tr-TR" sz="2400" dirty="0" smtClean="0">
                <a:solidFill>
                  <a:srgbClr val="FF0066"/>
                </a:solidFill>
              </a:rPr>
              <a:t> </a:t>
            </a:r>
            <a:r>
              <a:rPr lang="tr-TR" sz="2400" dirty="0" err="1" smtClean="0">
                <a:solidFill>
                  <a:srgbClr val="FF0066"/>
                </a:solidFill>
              </a:rPr>
              <a:t>cerebelli</a:t>
            </a:r>
            <a:endParaRPr lang="tr-TR" sz="2400" dirty="0" smtClean="0">
              <a:solidFill>
                <a:srgbClr val="FF0066"/>
              </a:solidFill>
            </a:endParaRPr>
          </a:p>
          <a:p>
            <a:endParaRPr lang="tr-TR" sz="2400" dirty="0" smtClean="0"/>
          </a:p>
          <a:p>
            <a:r>
              <a:rPr lang="tr-TR" sz="2400" dirty="0" smtClean="0"/>
              <a:t>Serbest ön kenarı </a:t>
            </a:r>
            <a:r>
              <a:rPr lang="tr-TR" sz="2400" dirty="0" err="1" smtClean="0"/>
              <a:t>cerebellum</a:t>
            </a:r>
            <a:r>
              <a:rPr lang="tr-TR" sz="2400" dirty="0" smtClean="0"/>
              <a:t> </a:t>
            </a:r>
            <a:r>
              <a:rPr lang="tr-TR" sz="2400" dirty="0" err="1" smtClean="0"/>
              <a:t>hemisferlerinin</a:t>
            </a:r>
            <a:r>
              <a:rPr lang="tr-TR" sz="2400" dirty="0" smtClean="0"/>
              <a:t> arasına girer. Arka kenarı </a:t>
            </a:r>
            <a:r>
              <a:rPr lang="tr-TR" sz="2400" dirty="0" err="1" smtClean="0"/>
              <a:t>tentorium</a:t>
            </a:r>
            <a:r>
              <a:rPr lang="tr-TR" sz="2400" dirty="0" smtClean="0"/>
              <a:t> </a:t>
            </a:r>
            <a:r>
              <a:rPr lang="tr-TR" sz="2400" dirty="0" err="1" smtClean="0"/>
              <a:t>cerebelli’nin</a:t>
            </a:r>
            <a:r>
              <a:rPr lang="tr-TR" sz="2400" dirty="0" smtClean="0"/>
              <a:t> arka kısmı ve </a:t>
            </a:r>
            <a:r>
              <a:rPr lang="tr-TR" sz="2400" dirty="0" err="1" smtClean="0"/>
              <a:t>crista</a:t>
            </a:r>
            <a:r>
              <a:rPr lang="tr-TR" sz="2400" dirty="0" smtClean="0"/>
              <a:t> </a:t>
            </a:r>
            <a:r>
              <a:rPr lang="tr-TR" sz="2400" dirty="0" err="1" smtClean="0"/>
              <a:t>occipitalis</a:t>
            </a:r>
            <a:r>
              <a:rPr lang="tr-TR" sz="2400" dirty="0" smtClean="0"/>
              <a:t> </a:t>
            </a:r>
            <a:r>
              <a:rPr lang="tr-TR" sz="2400" dirty="0" err="1" smtClean="0"/>
              <a:t>interna’ya</a:t>
            </a:r>
            <a:r>
              <a:rPr lang="tr-TR" sz="2400" dirty="0" smtClean="0"/>
              <a:t> tutunur.</a:t>
            </a:r>
          </a:p>
          <a:p>
            <a:endParaRPr lang="tr-TR" sz="2400" dirty="0" smtClean="0"/>
          </a:p>
          <a:p>
            <a:r>
              <a:rPr lang="tr-TR" sz="2400" dirty="0" smtClean="0"/>
              <a:t>Arka kenarı içinde </a:t>
            </a:r>
            <a:r>
              <a:rPr lang="tr-TR" sz="2400" dirty="0" err="1" smtClean="0"/>
              <a:t>sinus</a:t>
            </a:r>
            <a:r>
              <a:rPr lang="tr-TR" sz="2400" dirty="0" smtClean="0"/>
              <a:t> </a:t>
            </a:r>
            <a:r>
              <a:rPr lang="tr-TR" sz="2400" dirty="0" err="1" smtClean="0"/>
              <a:t>occipitalis</a:t>
            </a:r>
            <a:r>
              <a:rPr lang="tr-TR" sz="2400" dirty="0" smtClean="0"/>
              <a:t> yer alır.</a:t>
            </a:r>
            <a:endParaRPr lang="tr-TR" sz="2400" dirty="0"/>
          </a:p>
        </p:txBody>
      </p:sp>
      <p:pic>
        <p:nvPicPr>
          <p:cNvPr id="8" name="İçerik Yer Tutucusu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501" y="3470910"/>
            <a:ext cx="5220012" cy="3502420"/>
          </a:xfrm>
          <a:prstGeom prst="rect">
            <a:avLst/>
          </a:prstGeom>
        </p:spPr>
      </p:pic>
      <p:cxnSp>
        <p:nvCxnSpPr>
          <p:cNvPr id="10" name="Düz Ok Bağlayıcısı 9"/>
          <p:cNvCxnSpPr/>
          <p:nvPr/>
        </p:nvCxnSpPr>
        <p:spPr>
          <a:xfrm flipH="1">
            <a:off x="8946292" y="4929676"/>
            <a:ext cx="1013254" cy="584887"/>
          </a:xfrm>
          <a:prstGeom prst="straightConnector1">
            <a:avLst/>
          </a:prstGeom>
          <a:ln w="28575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Bağlayıcı 13"/>
          <p:cNvCxnSpPr/>
          <p:nvPr/>
        </p:nvCxnSpPr>
        <p:spPr>
          <a:xfrm flipH="1" flipV="1">
            <a:off x="9531179" y="5782962"/>
            <a:ext cx="354227" cy="41189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üz Ok Bağlayıcısı 15"/>
          <p:cNvCxnSpPr/>
          <p:nvPr/>
        </p:nvCxnSpPr>
        <p:spPr>
          <a:xfrm flipH="1">
            <a:off x="9255211" y="5782962"/>
            <a:ext cx="296562" cy="32952"/>
          </a:xfrm>
          <a:prstGeom prst="straightConnector1">
            <a:avLst/>
          </a:prstGeom>
          <a:ln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Düz Ok Bağlayıcısı 17"/>
          <p:cNvCxnSpPr/>
          <p:nvPr/>
        </p:nvCxnSpPr>
        <p:spPr>
          <a:xfrm flipH="1" flipV="1">
            <a:off x="9354065" y="5721178"/>
            <a:ext cx="197708" cy="82378"/>
          </a:xfrm>
          <a:prstGeom prst="straightConnector1">
            <a:avLst/>
          </a:prstGeom>
          <a:ln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Resim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676" y="3641124"/>
            <a:ext cx="4115398" cy="272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26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557" y="1166599"/>
            <a:ext cx="5801784" cy="4351338"/>
          </a:xfrm>
        </p:spPr>
      </p:pic>
      <p:sp>
        <p:nvSpPr>
          <p:cNvPr id="5" name="Metin kutusu 4"/>
          <p:cNvSpPr txBox="1"/>
          <p:nvPr/>
        </p:nvSpPr>
        <p:spPr>
          <a:xfrm>
            <a:off x="609600" y="288324"/>
            <a:ext cx="45802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>
                <a:solidFill>
                  <a:srgbClr val="FF0066"/>
                </a:solidFill>
              </a:rPr>
              <a:t>Diaphragma</a:t>
            </a:r>
            <a:r>
              <a:rPr lang="tr-TR" sz="2400" dirty="0" smtClean="0">
                <a:solidFill>
                  <a:srgbClr val="FF0066"/>
                </a:solidFill>
              </a:rPr>
              <a:t> </a:t>
            </a:r>
            <a:r>
              <a:rPr lang="tr-TR" sz="2400" dirty="0" err="1" smtClean="0">
                <a:solidFill>
                  <a:srgbClr val="FF0066"/>
                </a:solidFill>
              </a:rPr>
              <a:t>sellae</a:t>
            </a:r>
            <a:endParaRPr lang="tr-TR" sz="2400" dirty="0" smtClean="0">
              <a:solidFill>
                <a:srgbClr val="FF0066"/>
              </a:solidFill>
            </a:endParaRPr>
          </a:p>
          <a:p>
            <a:r>
              <a:rPr lang="tr-TR" sz="2400" dirty="0" err="1" smtClean="0"/>
              <a:t>Sellae</a:t>
            </a:r>
            <a:r>
              <a:rPr lang="tr-TR" sz="2400" dirty="0" smtClean="0"/>
              <a:t> </a:t>
            </a:r>
            <a:r>
              <a:rPr lang="tr-TR" sz="2400" dirty="0" err="1" smtClean="0"/>
              <a:t>turcica’nın</a:t>
            </a:r>
            <a:r>
              <a:rPr lang="tr-TR" sz="2400" dirty="0" smtClean="0"/>
              <a:t> üzerini örten, daire şeklinde </a:t>
            </a:r>
            <a:r>
              <a:rPr lang="tr-TR" sz="2400" dirty="0" err="1" smtClean="0"/>
              <a:t>duramater</a:t>
            </a:r>
            <a:r>
              <a:rPr lang="tr-TR" sz="2400" dirty="0" smtClean="0"/>
              <a:t> uzantısıdır.</a:t>
            </a:r>
          </a:p>
          <a:p>
            <a:r>
              <a:rPr lang="tr-TR" sz="2400" dirty="0" smtClean="0"/>
              <a:t>Ortasındaki açıklıktan hipofizin </a:t>
            </a:r>
            <a:r>
              <a:rPr lang="tr-TR" sz="2400" dirty="0" err="1" smtClean="0"/>
              <a:t>infundibulum’u</a:t>
            </a:r>
            <a:r>
              <a:rPr lang="tr-TR" sz="2400" dirty="0" smtClean="0"/>
              <a:t> geçer.</a:t>
            </a:r>
            <a:endParaRPr lang="tr-TR" sz="2400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382" y="3212757"/>
            <a:ext cx="3347287" cy="260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257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08086" y="111883"/>
            <a:ext cx="5286714" cy="6387771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724930" y="354227"/>
            <a:ext cx="465437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>
                <a:solidFill>
                  <a:srgbClr val="FF0000"/>
                </a:solidFill>
              </a:rPr>
              <a:t>Duramater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spinalis</a:t>
            </a:r>
            <a:endParaRPr lang="tr-TR" sz="2400" dirty="0" smtClean="0">
              <a:solidFill>
                <a:srgbClr val="FF0000"/>
              </a:solidFill>
            </a:endParaRPr>
          </a:p>
          <a:p>
            <a:r>
              <a:rPr lang="tr-TR" sz="2000" dirty="0" err="1" smtClean="0"/>
              <a:t>For</a:t>
            </a:r>
            <a:r>
              <a:rPr lang="tr-TR" sz="2000" dirty="0" smtClean="0"/>
              <a:t>. </a:t>
            </a:r>
            <a:r>
              <a:rPr lang="tr-TR" sz="2000" dirty="0" err="1" smtClean="0"/>
              <a:t>magnum’dan</a:t>
            </a:r>
            <a:r>
              <a:rPr lang="tr-TR" sz="2000" dirty="0" smtClean="0"/>
              <a:t> başlar, aşağıda ikinci </a:t>
            </a:r>
            <a:r>
              <a:rPr lang="tr-TR" sz="2000" dirty="0" err="1" smtClean="0"/>
              <a:t>sakral</a:t>
            </a:r>
            <a:r>
              <a:rPr lang="tr-TR" sz="2000" dirty="0" smtClean="0"/>
              <a:t> </a:t>
            </a:r>
            <a:r>
              <a:rPr lang="tr-TR" sz="2000" dirty="0" err="1" smtClean="0"/>
              <a:t>vertebra</a:t>
            </a:r>
            <a:r>
              <a:rPr lang="tr-TR" sz="2000" dirty="0" smtClean="0"/>
              <a:t> seviyesinde kapanır.</a:t>
            </a:r>
          </a:p>
          <a:p>
            <a:endParaRPr lang="tr-TR" sz="2000" dirty="0" smtClean="0"/>
          </a:p>
          <a:p>
            <a:r>
              <a:rPr lang="tr-TR" sz="2000" dirty="0" smtClean="0"/>
              <a:t>Dura </a:t>
            </a:r>
            <a:r>
              <a:rPr lang="tr-TR" sz="2000" dirty="0" err="1" smtClean="0"/>
              <a:t>encephali’nin</a:t>
            </a:r>
            <a:r>
              <a:rPr lang="tr-TR" sz="2000" dirty="0" smtClean="0"/>
              <a:t> devamı şeklindedir.</a:t>
            </a:r>
          </a:p>
          <a:p>
            <a:endParaRPr lang="tr-TR" sz="2000" dirty="0" smtClean="0"/>
          </a:p>
          <a:p>
            <a:r>
              <a:rPr lang="tr-TR" sz="2000" dirty="0" err="1" smtClean="0"/>
              <a:t>Duramater</a:t>
            </a:r>
            <a:r>
              <a:rPr lang="tr-TR" sz="2000" dirty="0" smtClean="0"/>
              <a:t> </a:t>
            </a:r>
            <a:r>
              <a:rPr lang="tr-TR" sz="2000" dirty="0" err="1" smtClean="0"/>
              <a:t>spinalis</a:t>
            </a:r>
            <a:r>
              <a:rPr lang="tr-TR" sz="2000" dirty="0" smtClean="0"/>
              <a:t> ile </a:t>
            </a:r>
            <a:r>
              <a:rPr lang="tr-TR" sz="2000" dirty="0" err="1" smtClean="0"/>
              <a:t>vertebraların</a:t>
            </a:r>
            <a:r>
              <a:rPr lang="tr-TR" sz="2000" dirty="0" smtClean="0"/>
              <a:t> </a:t>
            </a:r>
            <a:r>
              <a:rPr lang="tr-TR" sz="2000" dirty="0" err="1" smtClean="0"/>
              <a:t>periosteumu</a:t>
            </a:r>
            <a:r>
              <a:rPr lang="tr-TR" sz="2000" dirty="0" smtClean="0"/>
              <a:t> arasındaki aralığa </a:t>
            </a:r>
            <a:r>
              <a:rPr lang="tr-TR" sz="2000" dirty="0" err="1" smtClean="0">
                <a:solidFill>
                  <a:srgbClr val="FF00FF"/>
                </a:solidFill>
              </a:rPr>
              <a:t>spatium</a:t>
            </a:r>
            <a:r>
              <a:rPr lang="tr-TR" sz="2000" dirty="0" smtClean="0">
                <a:solidFill>
                  <a:srgbClr val="FF00FF"/>
                </a:solidFill>
              </a:rPr>
              <a:t> </a:t>
            </a:r>
            <a:r>
              <a:rPr lang="tr-TR" sz="2000" dirty="0" err="1" smtClean="0">
                <a:solidFill>
                  <a:srgbClr val="FF00FF"/>
                </a:solidFill>
              </a:rPr>
              <a:t>epidurale</a:t>
            </a:r>
            <a:r>
              <a:rPr lang="tr-TR" sz="2000" dirty="0" smtClean="0"/>
              <a:t> denir. Bu boşlukta gevşek bağ dokusu, yağ dokusu ve </a:t>
            </a:r>
            <a:r>
              <a:rPr lang="tr-TR" sz="2000" dirty="0" err="1" smtClean="0"/>
              <a:t>plexus</a:t>
            </a:r>
            <a:r>
              <a:rPr lang="tr-TR" sz="2000" dirty="0" smtClean="0"/>
              <a:t> </a:t>
            </a:r>
            <a:r>
              <a:rPr lang="tr-TR" sz="2000" dirty="0" err="1" smtClean="0"/>
              <a:t>venosus</a:t>
            </a:r>
            <a:r>
              <a:rPr lang="tr-TR" sz="2000" dirty="0" smtClean="0"/>
              <a:t> </a:t>
            </a:r>
            <a:r>
              <a:rPr lang="tr-TR" sz="2000" dirty="0" err="1" smtClean="0"/>
              <a:t>vertebralis</a:t>
            </a:r>
            <a:r>
              <a:rPr lang="tr-TR" sz="2000" dirty="0" smtClean="0"/>
              <a:t> </a:t>
            </a:r>
            <a:r>
              <a:rPr lang="tr-TR" sz="2000" dirty="0" err="1" smtClean="0"/>
              <a:t>internus</a:t>
            </a:r>
            <a:r>
              <a:rPr lang="tr-TR" sz="2000" dirty="0" smtClean="0"/>
              <a:t> bulunur.</a:t>
            </a:r>
          </a:p>
        </p:txBody>
      </p:sp>
    </p:spTree>
    <p:extLst>
      <p:ext uri="{BB962C8B-B14F-4D97-AF65-F5344CB8AC3E}">
        <p14:creationId xmlns:p14="http://schemas.microsoft.com/office/powerpoint/2010/main" val="1539594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633" y="58699"/>
            <a:ext cx="5995510" cy="6276198"/>
          </a:xfrm>
        </p:spPr>
      </p:pic>
      <p:sp>
        <p:nvSpPr>
          <p:cNvPr id="7" name="Metin kutusu 6"/>
          <p:cNvSpPr txBox="1"/>
          <p:nvPr/>
        </p:nvSpPr>
        <p:spPr>
          <a:xfrm>
            <a:off x="395416" y="461319"/>
            <a:ext cx="476970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/>
              <a:t>2. </a:t>
            </a:r>
            <a:r>
              <a:rPr lang="tr-TR" sz="2800" dirty="0" err="1" smtClean="0"/>
              <a:t>Sakral</a:t>
            </a:r>
            <a:r>
              <a:rPr lang="tr-TR" sz="2800" dirty="0" smtClean="0"/>
              <a:t> </a:t>
            </a:r>
            <a:r>
              <a:rPr lang="tr-TR" sz="2800" dirty="0" err="1" smtClean="0"/>
              <a:t>vertebrada</a:t>
            </a:r>
            <a:r>
              <a:rPr lang="tr-TR" sz="2800" dirty="0" smtClean="0"/>
              <a:t> kapanan </a:t>
            </a:r>
            <a:r>
              <a:rPr lang="tr-TR" sz="2800" dirty="0" err="1" smtClean="0"/>
              <a:t>duramater</a:t>
            </a:r>
            <a:r>
              <a:rPr lang="tr-TR" sz="2800" dirty="0" smtClean="0"/>
              <a:t>, buradan 2. </a:t>
            </a:r>
            <a:r>
              <a:rPr lang="tr-TR" sz="2800" dirty="0" err="1" smtClean="0"/>
              <a:t>koksigeal</a:t>
            </a:r>
            <a:r>
              <a:rPr lang="tr-TR" sz="2800" dirty="0" smtClean="0"/>
              <a:t> </a:t>
            </a:r>
            <a:r>
              <a:rPr lang="tr-TR" sz="2800" dirty="0" err="1" smtClean="0"/>
              <a:t>vertebraya</a:t>
            </a:r>
            <a:r>
              <a:rPr lang="tr-TR" sz="2800" dirty="0" smtClean="0"/>
              <a:t> kadar </a:t>
            </a:r>
            <a:r>
              <a:rPr lang="tr-TR" sz="2800" dirty="0" smtClean="0">
                <a:solidFill>
                  <a:srgbClr val="FF0066"/>
                </a:solidFill>
              </a:rPr>
              <a:t>filum terminale </a:t>
            </a:r>
            <a:r>
              <a:rPr lang="tr-TR" sz="2800" dirty="0" err="1" smtClean="0">
                <a:solidFill>
                  <a:srgbClr val="FF0066"/>
                </a:solidFill>
              </a:rPr>
              <a:t>externum</a:t>
            </a:r>
            <a:r>
              <a:rPr lang="tr-TR" sz="2800" dirty="0" smtClean="0">
                <a:solidFill>
                  <a:srgbClr val="FF0066"/>
                </a:solidFill>
              </a:rPr>
              <a:t> </a:t>
            </a:r>
            <a:r>
              <a:rPr lang="tr-TR" sz="2800" dirty="0" smtClean="0"/>
              <a:t>(</a:t>
            </a:r>
            <a:r>
              <a:rPr lang="tr-TR" sz="2800" dirty="0" smtClean="0">
                <a:solidFill>
                  <a:srgbClr val="CC3300"/>
                </a:solidFill>
              </a:rPr>
              <a:t>filum terminale pars </a:t>
            </a:r>
            <a:r>
              <a:rPr lang="tr-TR" sz="2800" dirty="0" err="1" smtClean="0">
                <a:solidFill>
                  <a:srgbClr val="CC3300"/>
                </a:solidFill>
              </a:rPr>
              <a:t>duralis</a:t>
            </a:r>
            <a:r>
              <a:rPr lang="tr-TR" sz="2800" dirty="0" smtClean="0">
                <a:solidFill>
                  <a:srgbClr val="CC3300"/>
                </a:solidFill>
              </a:rPr>
              <a:t>, </a:t>
            </a:r>
            <a:r>
              <a:rPr lang="tr-TR" sz="2800" dirty="0" smtClean="0">
                <a:solidFill>
                  <a:srgbClr val="FF6600"/>
                </a:solidFill>
              </a:rPr>
              <a:t>lig. </a:t>
            </a:r>
            <a:r>
              <a:rPr lang="tr-TR" sz="2800" dirty="0" err="1" smtClean="0">
                <a:solidFill>
                  <a:srgbClr val="FF6600"/>
                </a:solidFill>
              </a:rPr>
              <a:t>coccygeum</a:t>
            </a:r>
            <a:r>
              <a:rPr lang="tr-TR" sz="2800" dirty="0" smtClean="0"/>
              <a:t>) olarak devam eder.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840628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 err="1" smtClean="0">
                <a:solidFill>
                  <a:srgbClr val="FF6600"/>
                </a:solidFill>
              </a:rPr>
              <a:t>Duramaterin</a:t>
            </a:r>
            <a:r>
              <a:rPr lang="tr-TR" sz="3200" dirty="0" smtClean="0">
                <a:solidFill>
                  <a:srgbClr val="FF6600"/>
                </a:solidFill>
              </a:rPr>
              <a:t> damar ve sinirleri</a:t>
            </a:r>
            <a:endParaRPr lang="tr-TR" sz="3200" dirty="0">
              <a:solidFill>
                <a:srgbClr val="FF66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Duramater</a:t>
            </a:r>
            <a:r>
              <a:rPr lang="tr-TR" sz="2400" dirty="0" smtClean="0"/>
              <a:t> </a:t>
            </a:r>
            <a:r>
              <a:rPr lang="tr-TR" sz="2400" dirty="0" err="1" smtClean="0"/>
              <a:t>cranialis’in</a:t>
            </a:r>
            <a:r>
              <a:rPr lang="tr-TR" sz="2400" dirty="0" smtClean="0"/>
              <a:t> </a:t>
            </a:r>
            <a:r>
              <a:rPr lang="tr-TR" sz="2400" dirty="0" err="1" smtClean="0"/>
              <a:t>arteriyel</a:t>
            </a:r>
            <a:r>
              <a:rPr lang="tr-TR" sz="2400" dirty="0" smtClean="0"/>
              <a:t> kanlanması esas olarak a. </a:t>
            </a:r>
            <a:r>
              <a:rPr lang="tr-TR" sz="2400" dirty="0" err="1" smtClean="0"/>
              <a:t>maxillaris’in</a:t>
            </a:r>
            <a:r>
              <a:rPr lang="tr-TR" sz="2400" dirty="0" smtClean="0"/>
              <a:t> dalı olan a. </a:t>
            </a:r>
            <a:r>
              <a:rPr lang="tr-TR" sz="2400" dirty="0" err="1" smtClean="0"/>
              <a:t>meningea</a:t>
            </a:r>
            <a:r>
              <a:rPr lang="tr-TR" sz="2400" dirty="0" smtClean="0"/>
              <a:t> </a:t>
            </a:r>
            <a:r>
              <a:rPr lang="tr-TR" sz="2400" dirty="0" err="1" smtClean="0"/>
              <a:t>media’dan</a:t>
            </a:r>
            <a:r>
              <a:rPr lang="tr-TR" sz="2400" dirty="0" smtClean="0"/>
              <a:t> gelir. </a:t>
            </a:r>
            <a:endParaRPr lang="tr-TR" sz="2400" dirty="0"/>
          </a:p>
          <a:p>
            <a:r>
              <a:rPr lang="tr-TR" sz="2400" dirty="0" err="1" smtClean="0"/>
              <a:t>Duramater</a:t>
            </a:r>
            <a:r>
              <a:rPr lang="tr-TR" sz="2400" dirty="0" smtClean="0"/>
              <a:t> </a:t>
            </a:r>
            <a:r>
              <a:rPr lang="tr-TR" sz="2400" dirty="0" err="1" smtClean="0"/>
              <a:t>spinalis’in</a:t>
            </a:r>
            <a:r>
              <a:rPr lang="tr-TR" sz="2400" dirty="0" smtClean="0"/>
              <a:t> kanlanması </a:t>
            </a:r>
            <a:r>
              <a:rPr lang="tr-TR" sz="2400" dirty="0" err="1" smtClean="0"/>
              <a:t>rr</a:t>
            </a:r>
            <a:r>
              <a:rPr lang="tr-TR" sz="2400" dirty="0" smtClean="0"/>
              <a:t>. </a:t>
            </a:r>
            <a:r>
              <a:rPr lang="tr-TR" sz="2400" dirty="0" err="1" smtClean="0"/>
              <a:t>spinales</a:t>
            </a:r>
            <a:r>
              <a:rPr lang="tr-TR" sz="2400" dirty="0" smtClean="0"/>
              <a:t> ile sağlanır.</a:t>
            </a:r>
          </a:p>
          <a:p>
            <a:r>
              <a:rPr lang="tr-TR" sz="2400" dirty="0" err="1" smtClean="0">
                <a:solidFill>
                  <a:srgbClr val="0070C0"/>
                </a:solidFill>
              </a:rPr>
              <a:t>Duramater</a:t>
            </a:r>
            <a:r>
              <a:rPr lang="tr-TR" sz="2400" dirty="0" smtClean="0">
                <a:solidFill>
                  <a:srgbClr val="0070C0"/>
                </a:solidFill>
              </a:rPr>
              <a:t> </a:t>
            </a:r>
            <a:r>
              <a:rPr lang="tr-TR" sz="2400" dirty="0" err="1" smtClean="0">
                <a:solidFill>
                  <a:srgbClr val="0070C0"/>
                </a:solidFill>
              </a:rPr>
              <a:t>cranialis’in</a:t>
            </a:r>
            <a:r>
              <a:rPr lang="tr-TR" sz="2400" dirty="0" smtClean="0">
                <a:solidFill>
                  <a:srgbClr val="0070C0"/>
                </a:solidFill>
              </a:rPr>
              <a:t> </a:t>
            </a:r>
            <a:r>
              <a:rPr lang="tr-TR" sz="2400" dirty="0" err="1" smtClean="0">
                <a:solidFill>
                  <a:srgbClr val="0070C0"/>
                </a:solidFill>
              </a:rPr>
              <a:t>tentorium</a:t>
            </a:r>
            <a:r>
              <a:rPr lang="tr-TR" sz="2400" dirty="0" smtClean="0">
                <a:solidFill>
                  <a:srgbClr val="0070C0"/>
                </a:solidFill>
              </a:rPr>
              <a:t> </a:t>
            </a:r>
            <a:r>
              <a:rPr lang="tr-TR" sz="2400" dirty="0" err="1" smtClean="0">
                <a:solidFill>
                  <a:srgbClr val="0070C0"/>
                </a:solidFill>
              </a:rPr>
              <a:t>cerebelli’nin</a:t>
            </a:r>
            <a:r>
              <a:rPr lang="tr-TR" sz="2400" dirty="0" smtClean="0">
                <a:solidFill>
                  <a:srgbClr val="0070C0"/>
                </a:solidFill>
              </a:rPr>
              <a:t> üzerinde kalan </a:t>
            </a:r>
            <a:r>
              <a:rPr lang="tr-TR" sz="2400" dirty="0" err="1" smtClean="0">
                <a:solidFill>
                  <a:srgbClr val="FF0066"/>
                </a:solidFill>
              </a:rPr>
              <a:t>supratentorial</a:t>
            </a:r>
            <a:r>
              <a:rPr lang="tr-TR" sz="2400" dirty="0" smtClean="0">
                <a:solidFill>
                  <a:srgbClr val="0070C0"/>
                </a:solidFill>
              </a:rPr>
              <a:t> kısmı n. </a:t>
            </a:r>
            <a:r>
              <a:rPr lang="tr-TR" sz="2400" dirty="0" err="1" smtClean="0">
                <a:solidFill>
                  <a:srgbClr val="0070C0"/>
                </a:solidFill>
              </a:rPr>
              <a:t>maxillaris’in</a:t>
            </a:r>
            <a:r>
              <a:rPr lang="tr-TR" sz="2400" dirty="0" smtClean="0">
                <a:solidFill>
                  <a:srgbClr val="0070C0"/>
                </a:solidFill>
              </a:rPr>
              <a:t> r. </a:t>
            </a:r>
            <a:r>
              <a:rPr lang="tr-TR" sz="2400" dirty="0" err="1" smtClean="0">
                <a:solidFill>
                  <a:srgbClr val="0070C0"/>
                </a:solidFill>
              </a:rPr>
              <a:t>meningeus’u</a:t>
            </a:r>
            <a:r>
              <a:rPr lang="tr-TR" sz="2400" dirty="0" smtClean="0">
                <a:solidFill>
                  <a:srgbClr val="0070C0"/>
                </a:solidFill>
              </a:rPr>
              <a:t> ve n. </a:t>
            </a:r>
            <a:r>
              <a:rPr lang="tr-TR" sz="2400" dirty="0" err="1" smtClean="0">
                <a:solidFill>
                  <a:srgbClr val="0070C0"/>
                </a:solidFill>
              </a:rPr>
              <a:t>mandibularis’in</a:t>
            </a:r>
            <a:r>
              <a:rPr lang="tr-TR" sz="2400" dirty="0" smtClean="0">
                <a:solidFill>
                  <a:srgbClr val="0070C0"/>
                </a:solidFill>
              </a:rPr>
              <a:t> n. </a:t>
            </a:r>
            <a:r>
              <a:rPr lang="tr-TR" sz="2400" dirty="0" err="1" smtClean="0">
                <a:solidFill>
                  <a:srgbClr val="0070C0"/>
                </a:solidFill>
              </a:rPr>
              <a:t>spinosus’u</a:t>
            </a:r>
            <a:r>
              <a:rPr lang="tr-TR" sz="2400" dirty="0" smtClean="0">
                <a:solidFill>
                  <a:srgbClr val="0070C0"/>
                </a:solidFill>
              </a:rPr>
              <a:t> tarafından </a:t>
            </a:r>
            <a:r>
              <a:rPr lang="tr-TR" sz="2400" dirty="0" err="1" smtClean="0">
                <a:solidFill>
                  <a:srgbClr val="0070C0"/>
                </a:solidFill>
              </a:rPr>
              <a:t>inerve</a:t>
            </a:r>
            <a:r>
              <a:rPr lang="tr-TR" sz="2400" dirty="0" smtClean="0">
                <a:solidFill>
                  <a:srgbClr val="0070C0"/>
                </a:solidFill>
              </a:rPr>
              <a:t> edilir.</a:t>
            </a:r>
          </a:p>
          <a:p>
            <a:r>
              <a:rPr lang="tr-TR" sz="2400" dirty="0" err="1" smtClean="0">
                <a:solidFill>
                  <a:srgbClr val="FF0066"/>
                </a:solidFill>
              </a:rPr>
              <a:t>İnfratentorial</a:t>
            </a:r>
            <a:r>
              <a:rPr lang="tr-TR" sz="2400" dirty="0" smtClean="0">
                <a:solidFill>
                  <a:srgbClr val="0070C0"/>
                </a:solidFill>
              </a:rPr>
              <a:t> kısmı üst 2-3 </a:t>
            </a:r>
            <a:r>
              <a:rPr lang="tr-TR" sz="2400" dirty="0" err="1" smtClean="0">
                <a:solidFill>
                  <a:srgbClr val="0070C0"/>
                </a:solidFill>
              </a:rPr>
              <a:t>servikal</a:t>
            </a:r>
            <a:r>
              <a:rPr lang="tr-TR" sz="2400" dirty="0" smtClean="0">
                <a:solidFill>
                  <a:srgbClr val="0070C0"/>
                </a:solidFill>
              </a:rPr>
              <a:t> </a:t>
            </a:r>
            <a:r>
              <a:rPr lang="tr-TR" sz="2400" dirty="0" err="1" smtClean="0">
                <a:solidFill>
                  <a:srgbClr val="0070C0"/>
                </a:solidFill>
              </a:rPr>
              <a:t>spinal</a:t>
            </a:r>
            <a:r>
              <a:rPr lang="tr-TR" sz="2400" dirty="0" smtClean="0">
                <a:solidFill>
                  <a:srgbClr val="0070C0"/>
                </a:solidFill>
              </a:rPr>
              <a:t> sinirler n. </a:t>
            </a:r>
            <a:r>
              <a:rPr lang="tr-TR" sz="2400" dirty="0" err="1" smtClean="0">
                <a:solidFill>
                  <a:srgbClr val="0070C0"/>
                </a:solidFill>
              </a:rPr>
              <a:t>vagus</a:t>
            </a:r>
            <a:r>
              <a:rPr lang="tr-TR" sz="2400" dirty="0">
                <a:solidFill>
                  <a:srgbClr val="0070C0"/>
                </a:solidFill>
              </a:rPr>
              <a:t> </a:t>
            </a:r>
            <a:r>
              <a:rPr lang="tr-TR" sz="2400" dirty="0" smtClean="0">
                <a:solidFill>
                  <a:srgbClr val="0070C0"/>
                </a:solidFill>
              </a:rPr>
              <a:t>tarafından </a:t>
            </a:r>
            <a:r>
              <a:rPr lang="tr-TR" sz="2400" dirty="0" err="1" smtClean="0">
                <a:solidFill>
                  <a:srgbClr val="0070C0"/>
                </a:solidFill>
              </a:rPr>
              <a:t>inerve</a:t>
            </a:r>
            <a:r>
              <a:rPr lang="tr-TR" sz="2400" dirty="0" smtClean="0">
                <a:solidFill>
                  <a:srgbClr val="0070C0"/>
                </a:solidFill>
              </a:rPr>
              <a:t> edilir.</a:t>
            </a:r>
          </a:p>
          <a:p>
            <a:r>
              <a:rPr lang="tr-TR" sz="2400" dirty="0" err="1" smtClean="0">
                <a:solidFill>
                  <a:srgbClr val="FF0066"/>
                </a:solidFill>
              </a:rPr>
              <a:t>Tentorium</a:t>
            </a:r>
            <a:r>
              <a:rPr lang="tr-TR" sz="2400" dirty="0" smtClean="0">
                <a:solidFill>
                  <a:srgbClr val="FF0066"/>
                </a:solidFill>
              </a:rPr>
              <a:t> </a:t>
            </a:r>
            <a:r>
              <a:rPr lang="tr-TR" sz="2400" dirty="0" err="1" smtClean="0">
                <a:solidFill>
                  <a:srgbClr val="FF0066"/>
                </a:solidFill>
              </a:rPr>
              <a:t>cerebelli</a:t>
            </a:r>
            <a:r>
              <a:rPr lang="tr-TR" sz="2400" dirty="0" smtClean="0">
                <a:solidFill>
                  <a:srgbClr val="FF0066"/>
                </a:solidFill>
              </a:rPr>
              <a:t> </a:t>
            </a:r>
            <a:r>
              <a:rPr lang="tr-TR" sz="2400" dirty="0" smtClean="0">
                <a:solidFill>
                  <a:srgbClr val="0070C0"/>
                </a:solidFill>
              </a:rPr>
              <a:t>n. </a:t>
            </a:r>
            <a:r>
              <a:rPr lang="tr-TR" sz="2400" dirty="0" err="1" smtClean="0">
                <a:solidFill>
                  <a:srgbClr val="0070C0"/>
                </a:solidFill>
              </a:rPr>
              <a:t>ophtalmicus’un</a:t>
            </a:r>
            <a:r>
              <a:rPr lang="tr-TR" sz="2400" dirty="0" smtClean="0">
                <a:solidFill>
                  <a:srgbClr val="0070C0"/>
                </a:solidFill>
              </a:rPr>
              <a:t> dalı r. </a:t>
            </a:r>
            <a:r>
              <a:rPr lang="tr-TR" sz="2400" dirty="0" err="1" smtClean="0">
                <a:solidFill>
                  <a:srgbClr val="0070C0"/>
                </a:solidFill>
              </a:rPr>
              <a:t>meningeus</a:t>
            </a:r>
            <a:r>
              <a:rPr lang="tr-TR" sz="2400" dirty="0" smtClean="0">
                <a:solidFill>
                  <a:srgbClr val="0070C0"/>
                </a:solidFill>
              </a:rPr>
              <a:t> </a:t>
            </a:r>
            <a:r>
              <a:rPr lang="tr-TR" sz="2400" dirty="0" err="1" smtClean="0">
                <a:solidFill>
                  <a:srgbClr val="0070C0"/>
                </a:solidFill>
              </a:rPr>
              <a:t>recurrens</a:t>
            </a:r>
            <a:r>
              <a:rPr lang="tr-TR" sz="2400" dirty="0" smtClean="0">
                <a:solidFill>
                  <a:srgbClr val="0070C0"/>
                </a:solidFill>
              </a:rPr>
              <a:t> (r. </a:t>
            </a:r>
            <a:r>
              <a:rPr lang="tr-TR" sz="2400" dirty="0" err="1" smtClean="0">
                <a:solidFill>
                  <a:srgbClr val="0070C0"/>
                </a:solidFill>
              </a:rPr>
              <a:t>tentorius</a:t>
            </a:r>
            <a:r>
              <a:rPr lang="tr-TR" sz="2400" dirty="0" smtClean="0">
                <a:solidFill>
                  <a:srgbClr val="0070C0"/>
                </a:solidFill>
              </a:rPr>
              <a:t>) tarafından </a:t>
            </a:r>
            <a:r>
              <a:rPr lang="tr-TR" sz="2400" dirty="0" err="1" smtClean="0">
                <a:solidFill>
                  <a:srgbClr val="0070C0"/>
                </a:solidFill>
              </a:rPr>
              <a:t>inerve</a:t>
            </a:r>
            <a:r>
              <a:rPr lang="tr-TR" sz="2400" dirty="0" smtClean="0">
                <a:solidFill>
                  <a:srgbClr val="0070C0"/>
                </a:solidFill>
              </a:rPr>
              <a:t> edilir.</a:t>
            </a:r>
            <a:endParaRPr lang="tr-TR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904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5397" y="815546"/>
            <a:ext cx="6755906" cy="537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695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729" y="799070"/>
            <a:ext cx="5901166" cy="5040142"/>
          </a:xfrm>
        </p:spPr>
      </p:pic>
      <p:sp>
        <p:nvSpPr>
          <p:cNvPr id="5" name="Metin kutusu 4"/>
          <p:cNvSpPr txBox="1"/>
          <p:nvPr/>
        </p:nvSpPr>
        <p:spPr>
          <a:xfrm>
            <a:off x="164757" y="354227"/>
            <a:ext cx="497565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ARACHNOIDEA MATER</a:t>
            </a:r>
          </a:p>
          <a:p>
            <a:endParaRPr lang="tr-TR" sz="2000" dirty="0" smtClean="0"/>
          </a:p>
          <a:p>
            <a:r>
              <a:rPr lang="tr-TR" sz="2000" dirty="0" err="1" smtClean="0"/>
              <a:t>Duramater</a:t>
            </a:r>
            <a:r>
              <a:rPr lang="tr-TR" sz="2000" dirty="0" smtClean="0"/>
              <a:t> ile </a:t>
            </a:r>
            <a:r>
              <a:rPr lang="tr-TR" sz="2000" dirty="0" err="1" smtClean="0"/>
              <a:t>piamater</a:t>
            </a:r>
            <a:r>
              <a:rPr lang="tr-TR" sz="2000" dirty="0" smtClean="0"/>
              <a:t> arasında yer alır.</a:t>
            </a:r>
          </a:p>
          <a:p>
            <a:endParaRPr lang="tr-TR" sz="2000" dirty="0" smtClean="0"/>
          </a:p>
          <a:p>
            <a:r>
              <a:rPr lang="tr-TR" sz="2000" dirty="0" smtClean="0"/>
              <a:t>Damardan yoksun, ince bir </a:t>
            </a:r>
            <a:r>
              <a:rPr lang="tr-TR" sz="2000" dirty="0" err="1" smtClean="0"/>
              <a:t>membrandır</a:t>
            </a:r>
            <a:r>
              <a:rPr lang="tr-TR" sz="2000" dirty="0" smtClean="0"/>
              <a:t>.</a:t>
            </a:r>
          </a:p>
          <a:p>
            <a:r>
              <a:rPr lang="tr-TR" sz="2000" dirty="0" err="1" smtClean="0"/>
              <a:t>Gyrusların</a:t>
            </a:r>
            <a:r>
              <a:rPr lang="tr-TR" sz="2000" dirty="0" smtClean="0"/>
              <a:t> üzerinde seyreder, </a:t>
            </a:r>
            <a:r>
              <a:rPr lang="tr-TR" sz="2000" dirty="0" err="1" smtClean="0"/>
              <a:t>sulcus’ların</a:t>
            </a:r>
            <a:r>
              <a:rPr lang="tr-TR" sz="2000" dirty="0" smtClean="0"/>
              <a:t> içine girmez.</a:t>
            </a:r>
          </a:p>
          <a:p>
            <a:endParaRPr lang="tr-TR" sz="2000" dirty="0" smtClean="0"/>
          </a:p>
          <a:p>
            <a:r>
              <a:rPr lang="tr-TR" sz="2000" dirty="0" err="1" smtClean="0"/>
              <a:t>Arachnoidea</a:t>
            </a:r>
            <a:r>
              <a:rPr lang="tr-TR" sz="2000" dirty="0" smtClean="0"/>
              <a:t> </a:t>
            </a:r>
            <a:r>
              <a:rPr lang="tr-TR" sz="2000" dirty="0" err="1" smtClean="0"/>
              <a:t>mater</a:t>
            </a:r>
            <a:r>
              <a:rPr lang="tr-TR" sz="2000" dirty="0" smtClean="0"/>
              <a:t> </a:t>
            </a:r>
            <a:r>
              <a:rPr lang="tr-TR" sz="2000" dirty="0" err="1" smtClean="0"/>
              <a:t>spinalis</a:t>
            </a:r>
            <a:r>
              <a:rPr lang="tr-TR" sz="2000" dirty="0" smtClean="0"/>
              <a:t>, </a:t>
            </a:r>
            <a:r>
              <a:rPr lang="tr-TR" sz="2000" dirty="0" err="1" smtClean="0"/>
              <a:t>arachnoidea</a:t>
            </a:r>
            <a:r>
              <a:rPr lang="tr-TR" sz="2000" dirty="0" smtClean="0"/>
              <a:t> </a:t>
            </a:r>
            <a:r>
              <a:rPr lang="tr-TR" sz="2000" dirty="0" err="1" smtClean="0"/>
              <a:t>mater</a:t>
            </a:r>
            <a:r>
              <a:rPr lang="tr-TR" sz="2000" dirty="0" smtClean="0"/>
              <a:t> </a:t>
            </a:r>
            <a:r>
              <a:rPr lang="tr-TR" sz="2000" dirty="0" err="1" smtClean="0"/>
              <a:t>cranialis’in</a:t>
            </a:r>
            <a:r>
              <a:rPr lang="tr-TR" sz="2000" dirty="0" smtClean="0"/>
              <a:t> devamıdır.</a:t>
            </a:r>
          </a:p>
          <a:p>
            <a:endParaRPr lang="tr-TR" sz="2000" dirty="0" smtClean="0"/>
          </a:p>
          <a:p>
            <a:r>
              <a:rPr lang="tr-TR" sz="2000" dirty="0" err="1" smtClean="0"/>
              <a:t>Arachnoidea</a:t>
            </a:r>
            <a:r>
              <a:rPr lang="tr-TR" sz="2000" dirty="0" smtClean="0"/>
              <a:t> </a:t>
            </a:r>
            <a:r>
              <a:rPr lang="tr-TR" sz="2000" dirty="0" err="1" smtClean="0"/>
              <a:t>mater</a:t>
            </a:r>
            <a:r>
              <a:rPr lang="tr-TR" sz="2000" dirty="0" smtClean="0"/>
              <a:t> </a:t>
            </a:r>
            <a:r>
              <a:rPr lang="tr-TR" sz="2000" dirty="0" err="1" smtClean="0"/>
              <a:t>spinalis</a:t>
            </a:r>
            <a:r>
              <a:rPr lang="tr-TR" sz="2000" dirty="0" smtClean="0"/>
              <a:t> </a:t>
            </a:r>
            <a:r>
              <a:rPr lang="tr-TR" sz="2000" dirty="0" err="1" smtClean="0"/>
              <a:t>duramater</a:t>
            </a:r>
            <a:r>
              <a:rPr lang="tr-TR" sz="2000" dirty="0" smtClean="0"/>
              <a:t> ile birlikte 2. </a:t>
            </a:r>
            <a:r>
              <a:rPr lang="tr-TR" sz="2000" dirty="0" err="1" smtClean="0"/>
              <a:t>sakral</a:t>
            </a:r>
            <a:r>
              <a:rPr lang="tr-TR" sz="2000" dirty="0" smtClean="0"/>
              <a:t> </a:t>
            </a:r>
            <a:r>
              <a:rPr lang="tr-TR" sz="2000" dirty="0" err="1" smtClean="0"/>
              <a:t>vertebra</a:t>
            </a:r>
            <a:r>
              <a:rPr lang="tr-TR" sz="2000" dirty="0" smtClean="0"/>
              <a:t> seviyesinde kapanır.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318696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/>
          <p:cNvSpPr txBox="1"/>
          <p:nvPr/>
        </p:nvSpPr>
        <p:spPr>
          <a:xfrm>
            <a:off x="453081" y="749643"/>
            <a:ext cx="481089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/>
              <a:t>Duramater</a:t>
            </a:r>
            <a:r>
              <a:rPr lang="tr-TR" sz="2400" dirty="0" smtClean="0"/>
              <a:t> ile </a:t>
            </a:r>
            <a:r>
              <a:rPr lang="tr-TR" sz="2400" dirty="0" err="1" smtClean="0"/>
              <a:t>arachnoidea</a:t>
            </a:r>
            <a:r>
              <a:rPr lang="tr-TR" sz="2400" dirty="0" smtClean="0"/>
              <a:t> </a:t>
            </a:r>
            <a:r>
              <a:rPr lang="tr-TR" sz="2400" dirty="0" err="1" smtClean="0"/>
              <a:t>mater</a:t>
            </a:r>
            <a:r>
              <a:rPr lang="tr-TR" sz="2400" dirty="0" smtClean="0"/>
              <a:t> arasında </a:t>
            </a:r>
            <a:r>
              <a:rPr lang="tr-TR" sz="2400" dirty="0" err="1" smtClean="0">
                <a:solidFill>
                  <a:srgbClr val="FF00FF"/>
                </a:solidFill>
              </a:rPr>
              <a:t>spatium</a:t>
            </a:r>
            <a:r>
              <a:rPr lang="tr-TR" sz="2400" dirty="0" smtClean="0">
                <a:solidFill>
                  <a:srgbClr val="FF00FF"/>
                </a:solidFill>
              </a:rPr>
              <a:t> </a:t>
            </a:r>
            <a:r>
              <a:rPr lang="tr-TR" sz="2400" dirty="0" err="1" smtClean="0">
                <a:solidFill>
                  <a:srgbClr val="FF00FF"/>
                </a:solidFill>
              </a:rPr>
              <a:t>subdurale</a:t>
            </a:r>
            <a:r>
              <a:rPr lang="tr-TR" sz="2400" dirty="0" smtClean="0"/>
              <a:t>, </a:t>
            </a:r>
            <a:r>
              <a:rPr lang="tr-TR" sz="2400" dirty="0" err="1" smtClean="0"/>
              <a:t>arachnoidea</a:t>
            </a:r>
            <a:r>
              <a:rPr lang="tr-TR" sz="2400" dirty="0" smtClean="0"/>
              <a:t> </a:t>
            </a:r>
            <a:r>
              <a:rPr lang="tr-TR" sz="2400" dirty="0" err="1" smtClean="0"/>
              <a:t>mater</a:t>
            </a:r>
            <a:r>
              <a:rPr lang="tr-TR" sz="2400" dirty="0" smtClean="0"/>
              <a:t> ile </a:t>
            </a:r>
            <a:r>
              <a:rPr lang="tr-TR" sz="2400" dirty="0" err="1" smtClean="0"/>
              <a:t>piamater</a:t>
            </a:r>
            <a:r>
              <a:rPr lang="tr-TR" sz="2400" dirty="0" smtClean="0"/>
              <a:t> arasında </a:t>
            </a:r>
            <a:r>
              <a:rPr lang="tr-TR" sz="2400" dirty="0" err="1" smtClean="0">
                <a:solidFill>
                  <a:srgbClr val="FF00FF"/>
                </a:solidFill>
              </a:rPr>
              <a:t>spatium</a:t>
            </a:r>
            <a:r>
              <a:rPr lang="tr-TR" sz="2400" dirty="0" smtClean="0">
                <a:solidFill>
                  <a:srgbClr val="FF00FF"/>
                </a:solidFill>
              </a:rPr>
              <a:t> </a:t>
            </a:r>
            <a:r>
              <a:rPr lang="tr-TR" sz="2400" dirty="0" err="1" smtClean="0">
                <a:solidFill>
                  <a:srgbClr val="FF00FF"/>
                </a:solidFill>
              </a:rPr>
              <a:t>subarachnoideum</a:t>
            </a:r>
            <a:r>
              <a:rPr lang="tr-TR" sz="2400" dirty="0" smtClean="0">
                <a:solidFill>
                  <a:srgbClr val="FF00FF"/>
                </a:solidFill>
              </a:rPr>
              <a:t> </a:t>
            </a:r>
            <a:r>
              <a:rPr lang="tr-TR" sz="2400" dirty="0" smtClean="0"/>
              <a:t>yer alır.</a:t>
            </a:r>
          </a:p>
          <a:p>
            <a:endParaRPr lang="tr-TR" sz="2400" dirty="0" smtClean="0"/>
          </a:p>
          <a:p>
            <a:r>
              <a:rPr lang="tr-TR" sz="2400" dirty="0" err="1" smtClean="0"/>
              <a:t>Spatium</a:t>
            </a:r>
            <a:r>
              <a:rPr lang="tr-TR" sz="2400" dirty="0" smtClean="0"/>
              <a:t> </a:t>
            </a:r>
            <a:r>
              <a:rPr lang="tr-TR" sz="2400" dirty="0" err="1" smtClean="0"/>
              <a:t>subdurale’de</a:t>
            </a:r>
            <a:r>
              <a:rPr lang="tr-TR" sz="2400" dirty="0" smtClean="0"/>
              <a:t> </a:t>
            </a:r>
            <a:r>
              <a:rPr lang="tr-TR" sz="2400" dirty="0" err="1" smtClean="0"/>
              <a:t>seröz</a:t>
            </a:r>
            <a:r>
              <a:rPr lang="tr-TR" sz="2400" dirty="0" smtClean="0"/>
              <a:t> bir sıvı bulunur.</a:t>
            </a:r>
          </a:p>
          <a:p>
            <a:r>
              <a:rPr lang="tr-TR" sz="2400" dirty="0" err="1" smtClean="0"/>
              <a:t>Spatium</a:t>
            </a:r>
            <a:r>
              <a:rPr lang="tr-TR" sz="2400" dirty="0" smtClean="0"/>
              <a:t> </a:t>
            </a:r>
            <a:r>
              <a:rPr lang="tr-TR" sz="2400" dirty="0" err="1" smtClean="0"/>
              <a:t>subarachnoideum’da</a:t>
            </a:r>
            <a:r>
              <a:rPr lang="tr-TR" sz="2400" dirty="0" smtClean="0"/>
              <a:t> BOS (beyin-omurilik sıvısı) dolaşır.</a:t>
            </a:r>
            <a:endParaRPr lang="tr-TR" sz="2400" dirty="0"/>
          </a:p>
        </p:txBody>
      </p:sp>
      <p:pic>
        <p:nvPicPr>
          <p:cNvPr id="7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895" y="977127"/>
            <a:ext cx="5744340" cy="4351338"/>
          </a:xfrm>
        </p:spPr>
      </p:pic>
    </p:spTree>
    <p:extLst>
      <p:ext uri="{BB962C8B-B14F-4D97-AF65-F5344CB8AC3E}">
        <p14:creationId xmlns:p14="http://schemas.microsoft.com/office/powerpoint/2010/main" val="2709646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096A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87714" y="1700214"/>
            <a:ext cx="5976937" cy="3794125"/>
          </a:xfrm>
          <a:noFill/>
        </p:spPr>
      </p:pic>
      <p:sp>
        <p:nvSpPr>
          <p:cNvPr id="18435" name="Line 7"/>
          <p:cNvSpPr>
            <a:spLocks noChangeShapeType="1"/>
          </p:cNvSpPr>
          <p:nvPr/>
        </p:nvSpPr>
        <p:spPr bwMode="auto">
          <a:xfrm flipV="1">
            <a:off x="5087938" y="1268413"/>
            <a:ext cx="0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6" name="Text Box 8"/>
          <p:cNvSpPr txBox="1">
            <a:spLocks noChangeArrowheads="1"/>
          </p:cNvSpPr>
          <p:nvPr/>
        </p:nvSpPr>
        <p:spPr bwMode="auto">
          <a:xfrm>
            <a:off x="4511676" y="923926"/>
            <a:ext cx="14716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tr-TR" altLang="tr-TR"/>
              <a:t>Dura Mater</a:t>
            </a:r>
          </a:p>
        </p:txBody>
      </p:sp>
      <p:sp>
        <p:nvSpPr>
          <p:cNvPr id="18437" name="Line 9"/>
          <p:cNvSpPr>
            <a:spLocks noChangeShapeType="1"/>
          </p:cNvSpPr>
          <p:nvPr/>
        </p:nvSpPr>
        <p:spPr bwMode="auto">
          <a:xfrm>
            <a:off x="4079875" y="3357563"/>
            <a:ext cx="0" cy="230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8" name="Text Box 10"/>
          <p:cNvSpPr txBox="1">
            <a:spLocks noChangeArrowheads="1"/>
          </p:cNvSpPr>
          <p:nvPr/>
        </p:nvSpPr>
        <p:spPr bwMode="auto">
          <a:xfrm>
            <a:off x="3143250" y="5748338"/>
            <a:ext cx="23320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tr-TR" altLang="tr-TR"/>
              <a:t>Arachnoidea Mater</a:t>
            </a:r>
          </a:p>
        </p:txBody>
      </p:sp>
      <p:sp>
        <p:nvSpPr>
          <p:cNvPr id="18439" name="Line 11"/>
          <p:cNvSpPr>
            <a:spLocks noChangeShapeType="1"/>
          </p:cNvSpPr>
          <p:nvPr/>
        </p:nvSpPr>
        <p:spPr bwMode="auto">
          <a:xfrm>
            <a:off x="7751763" y="3716338"/>
            <a:ext cx="0" cy="2017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40" name="Text Box 12"/>
          <p:cNvSpPr txBox="1">
            <a:spLocks noChangeArrowheads="1"/>
          </p:cNvSpPr>
          <p:nvPr/>
        </p:nvSpPr>
        <p:spPr bwMode="auto">
          <a:xfrm>
            <a:off x="7156451" y="5748338"/>
            <a:ext cx="12557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tr-TR" altLang="tr-TR"/>
              <a:t>Pia Mater</a:t>
            </a:r>
          </a:p>
        </p:txBody>
      </p:sp>
      <p:sp>
        <p:nvSpPr>
          <p:cNvPr id="18441" name="Line 13"/>
          <p:cNvSpPr>
            <a:spLocks noChangeShapeType="1"/>
          </p:cNvSpPr>
          <p:nvPr/>
        </p:nvSpPr>
        <p:spPr bwMode="auto">
          <a:xfrm flipH="1">
            <a:off x="3071813" y="3644900"/>
            <a:ext cx="7921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42" name="Text Box 14"/>
          <p:cNvSpPr txBox="1">
            <a:spLocks noChangeArrowheads="1"/>
          </p:cNvSpPr>
          <p:nvPr/>
        </p:nvSpPr>
        <p:spPr bwMode="auto">
          <a:xfrm>
            <a:off x="1611314" y="3284538"/>
            <a:ext cx="18303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tr-TR" altLang="tr-TR"/>
              <a:t>Subarachnoid </a:t>
            </a:r>
          </a:p>
          <a:p>
            <a:pPr algn="ctr" eaLnBrk="1" hangingPunct="1"/>
            <a:r>
              <a:rPr lang="tr-TR" altLang="tr-TR"/>
              <a:t>Aralık </a:t>
            </a:r>
          </a:p>
        </p:txBody>
      </p:sp>
      <p:sp>
        <p:nvSpPr>
          <p:cNvPr id="18443" name="Line 15"/>
          <p:cNvSpPr>
            <a:spLocks noChangeShapeType="1"/>
          </p:cNvSpPr>
          <p:nvPr/>
        </p:nvSpPr>
        <p:spPr bwMode="auto">
          <a:xfrm>
            <a:off x="8401050" y="3284538"/>
            <a:ext cx="863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44" name="Text Box 16"/>
          <p:cNvSpPr txBox="1">
            <a:spLocks noChangeArrowheads="1"/>
          </p:cNvSpPr>
          <p:nvPr/>
        </p:nvSpPr>
        <p:spPr bwMode="auto">
          <a:xfrm>
            <a:off x="9317038" y="3011488"/>
            <a:ext cx="12112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tr-TR" altLang="tr-TR"/>
              <a:t>Subdural</a:t>
            </a:r>
          </a:p>
          <a:p>
            <a:pPr eaLnBrk="1" hangingPunct="1"/>
            <a:r>
              <a:rPr lang="tr-TR" altLang="tr-TR"/>
              <a:t>Aralık </a:t>
            </a:r>
          </a:p>
        </p:txBody>
      </p:sp>
    </p:spTree>
    <p:extLst>
      <p:ext uri="{BB962C8B-B14F-4D97-AF65-F5344CB8AC3E}">
        <p14:creationId xmlns:p14="http://schemas.microsoft.com/office/powerpoint/2010/main" val="190142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İçerik Yer Tutucusu 2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6" y="721895"/>
            <a:ext cx="5951413" cy="5128686"/>
          </a:xfrm>
        </p:spPr>
      </p:pic>
      <p:sp>
        <p:nvSpPr>
          <p:cNvPr id="4" name="Metin kutusu 3"/>
          <p:cNvSpPr txBox="1"/>
          <p:nvPr/>
        </p:nvSpPr>
        <p:spPr>
          <a:xfrm>
            <a:off x="442762" y="558265"/>
            <a:ext cx="5130265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dirty="0" err="1" smtClean="0">
                <a:solidFill>
                  <a:srgbClr val="FF0066"/>
                </a:solidFill>
              </a:rPr>
              <a:t>Cisterna</a:t>
            </a:r>
            <a:r>
              <a:rPr lang="tr-TR" sz="3600" dirty="0" smtClean="0">
                <a:solidFill>
                  <a:srgbClr val="FF0066"/>
                </a:solidFill>
              </a:rPr>
              <a:t> </a:t>
            </a:r>
            <a:r>
              <a:rPr lang="tr-TR" sz="3600" dirty="0" err="1" smtClean="0">
                <a:solidFill>
                  <a:srgbClr val="FF0066"/>
                </a:solidFill>
              </a:rPr>
              <a:t>subarachnoideae</a:t>
            </a:r>
            <a:endParaRPr lang="tr-TR" sz="3600" dirty="0" smtClean="0">
              <a:solidFill>
                <a:srgbClr val="FF0066"/>
              </a:solidFill>
            </a:endParaRPr>
          </a:p>
          <a:p>
            <a:r>
              <a:rPr lang="tr-TR" sz="2400" dirty="0" smtClean="0"/>
              <a:t>BOS içeren </a:t>
            </a:r>
            <a:r>
              <a:rPr lang="tr-TR" sz="2400" dirty="0" err="1" smtClean="0"/>
              <a:t>spatium</a:t>
            </a:r>
            <a:r>
              <a:rPr lang="tr-TR" sz="2400" dirty="0" smtClean="0"/>
              <a:t> </a:t>
            </a:r>
            <a:r>
              <a:rPr lang="tr-TR" sz="2400" dirty="0" err="1" smtClean="0"/>
              <a:t>subarachnoideum’un</a:t>
            </a:r>
            <a:r>
              <a:rPr lang="tr-TR" sz="2400" dirty="0" smtClean="0"/>
              <a:t> genişlemeleridir.</a:t>
            </a:r>
          </a:p>
          <a:p>
            <a:endParaRPr lang="tr-TR" sz="2400" dirty="0" smtClean="0"/>
          </a:p>
          <a:p>
            <a:r>
              <a:rPr lang="tr-TR" sz="2400" dirty="0" err="1" smtClean="0">
                <a:solidFill>
                  <a:srgbClr val="FF00FF"/>
                </a:solidFill>
              </a:rPr>
              <a:t>Cisterna</a:t>
            </a:r>
            <a:r>
              <a:rPr lang="tr-TR" sz="2400" dirty="0" smtClean="0">
                <a:solidFill>
                  <a:srgbClr val="FF00FF"/>
                </a:solidFill>
              </a:rPr>
              <a:t> </a:t>
            </a:r>
            <a:r>
              <a:rPr lang="tr-TR" sz="2400" dirty="0" err="1" smtClean="0">
                <a:solidFill>
                  <a:srgbClr val="FF00FF"/>
                </a:solidFill>
              </a:rPr>
              <a:t>cerebellomedullaris</a:t>
            </a:r>
            <a:r>
              <a:rPr lang="tr-TR" sz="2400" dirty="0" smtClean="0">
                <a:solidFill>
                  <a:srgbClr val="FF00FF"/>
                </a:solidFill>
              </a:rPr>
              <a:t> (</a:t>
            </a:r>
            <a:r>
              <a:rPr lang="tr-TR" sz="2400" dirty="0" err="1" smtClean="0">
                <a:solidFill>
                  <a:srgbClr val="FF00FF"/>
                </a:solidFill>
              </a:rPr>
              <a:t>posterior</a:t>
            </a:r>
            <a:r>
              <a:rPr lang="tr-TR" sz="2400" dirty="0" smtClean="0">
                <a:solidFill>
                  <a:srgbClr val="FF00FF"/>
                </a:solidFill>
              </a:rPr>
              <a:t>)=(</a:t>
            </a:r>
            <a:r>
              <a:rPr lang="tr-TR" sz="2400" dirty="0" err="1" smtClean="0">
                <a:solidFill>
                  <a:srgbClr val="FF00FF"/>
                </a:solidFill>
              </a:rPr>
              <a:t>cisterna</a:t>
            </a:r>
            <a:r>
              <a:rPr lang="tr-TR" sz="2400" dirty="0" smtClean="0">
                <a:solidFill>
                  <a:srgbClr val="FF00FF"/>
                </a:solidFill>
              </a:rPr>
              <a:t> </a:t>
            </a:r>
            <a:r>
              <a:rPr lang="tr-TR" sz="2400" dirty="0" err="1" smtClean="0">
                <a:solidFill>
                  <a:srgbClr val="FF00FF"/>
                </a:solidFill>
              </a:rPr>
              <a:t>magna</a:t>
            </a:r>
            <a:r>
              <a:rPr lang="tr-TR" sz="2400" dirty="0" smtClean="0">
                <a:solidFill>
                  <a:srgbClr val="FF00FF"/>
                </a:solidFill>
              </a:rPr>
              <a:t>): </a:t>
            </a:r>
            <a:r>
              <a:rPr lang="tr-TR" sz="2400" dirty="0" err="1" smtClean="0"/>
              <a:t>Cerebellum’un</a:t>
            </a:r>
            <a:r>
              <a:rPr lang="tr-TR" sz="2400" dirty="0" smtClean="0"/>
              <a:t> alt yüzü ile </a:t>
            </a:r>
            <a:r>
              <a:rPr lang="tr-TR" sz="2400" dirty="0" err="1" smtClean="0"/>
              <a:t>medulla</a:t>
            </a:r>
            <a:r>
              <a:rPr lang="tr-TR" sz="2400" dirty="0" smtClean="0"/>
              <a:t> </a:t>
            </a:r>
            <a:r>
              <a:rPr lang="tr-TR" sz="2400" dirty="0" err="1" smtClean="0"/>
              <a:t>oblongata’nın</a:t>
            </a:r>
            <a:r>
              <a:rPr lang="tr-TR" sz="2400" dirty="0" smtClean="0"/>
              <a:t> arka yüzü arasında yer alır. </a:t>
            </a:r>
            <a:r>
              <a:rPr lang="tr-TR" sz="2400" dirty="0" err="1" smtClean="0"/>
              <a:t>Apertura</a:t>
            </a:r>
            <a:r>
              <a:rPr lang="tr-TR" sz="2400" dirty="0" smtClean="0"/>
              <a:t> </a:t>
            </a:r>
            <a:r>
              <a:rPr lang="tr-TR" sz="2400" dirty="0" err="1" smtClean="0"/>
              <a:t>mediana</a:t>
            </a:r>
            <a:r>
              <a:rPr lang="tr-TR" sz="2400" dirty="0" smtClean="0"/>
              <a:t> </a:t>
            </a:r>
            <a:r>
              <a:rPr lang="tr-TR" sz="2400" dirty="0" smtClean="0"/>
              <a:t>aracılığı </a:t>
            </a:r>
            <a:r>
              <a:rPr lang="tr-TR" sz="2400" dirty="0" smtClean="0"/>
              <a:t>ile 4. </a:t>
            </a:r>
            <a:r>
              <a:rPr lang="tr-TR" sz="2400" dirty="0" err="1" smtClean="0"/>
              <a:t>ventrikül</a:t>
            </a:r>
            <a:r>
              <a:rPr lang="tr-TR" sz="2400" dirty="0" smtClean="0"/>
              <a:t> ile bağlantılıdır. İçinde a. </a:t>
            </a:r>
            <a:r>
              <a:rPr lang="tr-TR" sz="2400" dirty="0" err="1" smtClean="0"/>
              <a:t>inferior</a:t>
            </a:r>
            <a:r>
              <a:rPr lang="tr-TR" sz="2400" dirty="0" smtClean="0"/>
              <a:t> </a:t>
            </a:r>
            <a:r>
              <a:rPr lang="tr-TR" sz="2400" dirty="0" err="1" smtClean="0"/>
              <a:t>posterior</a:t>
            </a:r>
            <a:r>
              <a:rPr lang="tr-TR" sz="2400" dirty="0" smtClean="0"/>
              <a:t> </a:t>
            </a:r>
            <a:r>
              <a:rPr lang="tr-TR" sz="2400" dirty="0" err="1" smtClean="0"/>
              <a:t>cerebelli’nin</a:t>
            </a:r>
            <a:r>
              <a:rPr lang="tr-TR" sz="2400" dirty="0" smtClean="0"/>
              <a:t> vermiş </a:t>
            </a:r>
            <a:r>
              <a:rPr lang="tr-TR" sz="2400" dirty="0" err="1" smtClean="0"/>
              <a:t>cerebelli’ye</a:t>
            </a:r>
            <a:r>
              <a:rPr lang="tr-TR" sz="2400" dirty="0" smtClean="0"/>
              <a:t> giden dalları, a. </a:t>
            </a:r>
            <a:r>
              <a:rPr lang="tr-TR" sz="2400" dirty="0" err="1" smtClean="0"/>
              <a:t>vertebralis</a:t>
            </a:r>
            <a:r>
              <a:rPr lang="tr-TR" sz="2400" dirty="0" smtClean="0"/>
              <a:t>, </a:t>
            </a:r>
            <a:r>
              <a:rPr lang="tr-TR" sz="2400" dirty="0" err="1" smtClean="0"/>
              <a:t>vv</a:t>
            </a:r>
            <a:r>
              <a:rPr lang="tr-TR" sz="2400" dirty="0" smtClean="0"/>
              <a:t>. </a:t>
            </a:r>
            <a:r>
              <a:rPr lang="tr-TR" sz="2400" dirty="0" err="1" smtClean="0"/>
              <a:t>inferiores</a:t>
            </a:r>
            <a:r>
              <a:rPr lang="tr-TR" sz="2400" dirty="0" smtClean="0"/>
              <a:t> </a:t>
            </a:r>
            <a:r>
              <a:rPr lang="tr-TR" sz="2400" dirty="0" err="1" smtClean="0"/>
              <a:t>cerebelli</a:t>
            </a:r>
            <a:r>
              <a:rPr lang="tr-TR" sz="2400" dirty="0"/>
              <a:t> </a:t>
            </a:r>
            <a:r>
              <a:rPr lang="tr-TR" sz="2400" dirty="0" smtClean="0"/>
              <a:t>yer alır. </a:t>
            </a:r>
            <a:r>
              <a:rPr lang="tr-TR" sz="2400" dirty="0" err="1" smtClean="0"/>
              <a:t>Lateraldeki</a:t>
            </a:r>
            <a:r>
              <a:rPr lang="tr-TR" sz="2400" dirty="0" smtClean="0"/>
              <a:t> devamına </a:t>
            </a:r>
            <a:r>
              <a:rPr lang="tr-TR" sz="2400" dirty="0" err="1" smtClean="0"/>
              <a:t>cisterna</a:t>
            </a:r>
            <a:r>
              <a:rPr lang="tr-TR" sz="2400" dirty="0" smtClean="0"/>
              <a:t> </a:t>
            </a:r>
            <a:r>
              <a:rPr lang="tr-TR" sz="2400" dirty="0" err="1" smtClean="0"/>
              <a:t>cerebellomedullaris</a:t>
            </a:r>
            <a:r>
              <a:rPr lang="tr-TR" sz="2400" dirty="0" smtClean="0"/>
              <a:t> </a:t>
            </a:r>
            <a:r>
              <a:rPr lang="tr-TR" sz="2400" dirty="0" err="1" smtClean="0"/>
              <a:t>lateralis</a:t>
            </a:r>
            <a:r>
              <a:rPr lang="tr-TR" sz="2400" dirty="0" smtClean="0"/>
              <a:t> denir.</a:t>
            </a:r>
            <a:endParaRPr lang="tr-TR" sz="2400" dirty="0"/>
          </a:p>
        </p:txBody>
      </p:sp>
      <p:cxnSp>
        <p:nvCxnSpPr>
          <p:cNvPr id="6" name="Düz Ok Bağlayıcısı 5"/>
          <p:cNvCxnSpPr/>
          <p:nvPr/>
        </p:nvCxnSpPr>
        <p:spPr>
          <a:xfrm flipH="1">
            <a:off x="9615638" y="3898232"/>
            <a:ext cx="606391" cy="0"/>
          </a:xfrm>
          <a:prstGeom prst="straightConnector1">
            <a:avLst/>
          </a:prstGeom>
          <a:ln w="381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240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İçerik Yer Tutucusu 2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406" y="1086076"/>
            <a:ext cx="5305425" cy="4572000"/>
          </a:xfrm>
        </p:spPr>
      </p:pic>
      <p:sp>
        <p:nvSpPr>
          <p:cNvPr id="4" name="Metin kutusu 3"/>
          <p:cNvSpPr txBox="1"/>
          <p:nvPr/>
        </p:nvSpPr>
        <p:spPr>
          <a:xfrm>
            <a:off x="327259" y="413886"/>
            <a:ext cx="4977909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>
                <a:solidFill>
                  <a:srgbClr val="FF00FF"/>
                </a:solidFill>
              </a:rPr>
              <a:t>Cisterna</a:t>
            </a:r>
            <a:r>
              <a:rPr lang="tr-TR" sz="2400" dirty="0" smtClean="0">
                <a:solidFill>
                  <a:srgbClr val="FF00FF"/>
                </a:solidFill>
              </a:rPr>
              <a:t> fossa </a:t>
            </a:r>
            <a:r>
              <a:rPr lang="tr-TR" sz="2400" dirty="0" err="1" smtClean="0">
                <a:solidFill>
                  <a:srgbClr val="FF00FF"/>
                </a:solidFill>
              </a:rPr>
              <a:t>lateralis</a:t>
            </a:r>
            <a:r>
              <a:rPr lang="tr-TR" sz="2400" dirty="0" smtClean="0">
                <a:solidFill>
                  <a:srgbClr val="FF00FF"/>
                </a:solidFill>
              </a:rPr>
              <a:t> </a:t>
            </a:r>
            <a:r>
              <a:rPr lang="tr-TR" sz="2400" dirty="0" err="1" smtClean="0">
                <a:solidFill>
                  <a:srgbClr val="FF00FF"/>
                </a:solidFill>
              </a:rPr>
              <a:t>cerebri</a:t>
            </a:r>
            <a:endParaRPr lang="tr-TR" sz="2400" dirty="0" smtClean="0">
              <a:solidFill>
                <a:srgbClr val="FF00FF"/>
              </a:solidFill>
            </a:endParaRPr>
          </a:p>
          <a:p>
            <a:r>
              <a:rPr lang="tr-TR" sz="2400" dirty="0" err="1" smtClean="0"/>
              <a:t>Sulcus</a:t>
            </a:r>
            <a:r>
              <a:rPr lang="tr-TR" sz="2400" dirty="0" smtClean="0"/>
              <a:t> </a:t>
            </a:r>
            <a:r>
              <a:rPr lang="tr-TR" sz="2400" dirty="0" err="1" smtClean="0"/>
              <a:t>lateralis</a:t>
            </a:r>
            <a:r>
              <a:rPr lang="tr-TR" sz="2400" dirty="0" smtClean="0"/>
              <a:t> boyunca uzanır. İçinde a. </a:t>
            </a:r>
            <a:r>
              <a:rPr lang="tr-TR" sz="2400" dirty="0" err="1" smtClean="0"/>
              <a:t>cerebri</a:t>
            </a:r>
            <a:r>
              <a:rPr lang="tr-TR" sz="2400" dirty="0" smtClean="0"/>
              <a:t> </a:t>
            </a:r>
            <a:r>
              <a:rPr lang="tr-TR" sz="2400" dirty="0" err="1" smtClean="0"/>
              <a:t>media</a:t>
            </a:r>
            <a:r>
              <a:rPr lang="tr-TR" sz="2400" dirty="0" smtClean="0"/>
              <a:t> ve dalları yer alır.</a:t>
            </a:r>
          </a:p>
          <a:p>
            <a:endParaRPr lang="tr-TR" sz="2400" dirty="0" smtClean="0"/>
          </a:p>
          <a:p>
            <a:r>
              <a:rPr lang="tr-TR" sz="2400" dirty="0" err="1" smtClean="0">
                <a:solidFill>
                  <a:srgbClr val="FF00FF"/>
                </a:solidFill>
              </a:rPr>
              <a:t>Cisterna</a:t>
            </a:r>
            <a:r>
              <a:rPr lang="tr-TR" sz="2400" dirty="0" smtClean="0">
                <a:solidFill>
                  <a:srgbClr val="FF00FF"/>
                </a:solidFill>
              </a:rPr>
              <a:t> </a:t>
            </a:r>
            <a:r>
              <a:rPr lang="tr-TR" sz="2400" dirty="0" err="1" smtClean="0">
                <a:solidFill>
                  <a:srgbClr val="FF00FF"/>
                </a:solidFill>
              </a:rPr>
              <a:t>chiasmatica</a:t>
            </a:r>
            <a:endParaRPr lang="tr-TR" sz="2400" dirty="0" smtClean="0">
              <a:solidFill>
                <a:srgbClr val="FF00FF"/>
              </a:solidFill>
            </a:endParaRPr>
          </a:p>
          <a:p>
            <a:r>
              <a:rPr lang="tr-TR" sz="2400" dirty="0" err="1" smtClean="0"/>
              <a:t>Chiasma</a:t>
            </a:r>
            <a:r>
              <a:rPr lang="tr-TR" sz="2400" dirty="0" smtClean="0"/>
              <a:t> </a:t>
            </a:r>
            <a:r>
              <a:rPr lang="tr-TR" sz="2400" dirty="0" err="1" smtClean="0"/>
              <a:t>opticum’un</a:t>
            </a:r>
            <a:r>
              <a:rPr lang="tr-TR" sz="2400" dirty="0" smtClean="0"/>
              <a:t> etrafında bulunur. İçinde n. </a:t>
            </a:r>
            <a:r>
              <a:rPr lang="tr-TR" sz="2400" dirty="0" err="1" smtClean="0"/>
              <a:t>opticus</a:t>
            </a:r>
            <a:r>
              <a:rPr lang="tr-TR" sz="2400" dirty="0" smtClean="0"/>
              <a:t>, </a:t>
            </a:r>
            <a:r>
              <a:rPr lang="tr-TR" sz="2400" dirty="0" err="1" smtClean="0"/>
              <a:t>infundibulum</a:t>
            </a:r>
            <a:r>
              <a:rPr lang="tr-TR" sz="2400" dirty="0" smtClean="0"/>
              <a:t>, a. </a:t>
            </a:r>
            <a:r>
              <a:rPr lang="tr-TR" sz="2400" dirty="0" err="1" smtClean="0"/>
              <a:t>cerebri</a:t>
            </a:r>
            <a:r>
              <a:rPr lang="tr-TR" sz="2400" dirty="0" smtClean="0"/>
              <a:t> </a:t>
            </a:r>
            <a:r>
              <a:rPr lang="tr-TR" sz="2400" dirty="0" err="1" smtClean="0"/>
              <a:t>media</a:t>
            </a:r>
            <a:r>
              <a:rPr lang="tr-TR" sz="2400" dirty="0" smtClean="0"/>
              <a:t>, </a:t>
            </a:r>
            <a:r>
              <a:rPr lang="tr-TR" sz="2400" dirty="0" smtClean="0"/>
              <a:t>         a</a:t>
            </a:r>
            <a:r>
              <a:rPr lang="tr-TR" sz="2400" dirty="0" smtClean="0"/>
              <a:t>. </a:t>
            </a:r>
            <a:r>
              <a:rPr lang="tr-TR" sz="2400" dirty="0" err="1" smtClean="0"/>
              <a:t>cerebri</a:t>
            </a:r>
            <a:r>
              <a:rPr lang="tr-TR" sz="2400" dirty="0" smtClean="0"/>
              <a:t> </a:t>
            </a:r>
            <a:r>
              <a:rPr lang="tr-TR" sz="2400" dirty="0" err="1" smtClean="0"/>
              <a:t>anterior</a:t>
            </a:r>
            <a:r>
              <a:rPr lang="tr-TR" sz="2400" dirty="0" smtClean="0"/>
              <a:t>, a. </a:t>
            </a:r>
            <a:r>
              <a:rPr lang="tr-TR" sz="2400" dirty="0" err="1" smtClean="0"/>
              <a:t>choroidea</a:t>
            </a:r>
            <a:r>
              <a:rPr lang="tr-TR" sz="2400" dirty="0" smtClean="0"/>
              <a:t> </a:t>
            </a:r>
            <a:r>
              <a:rPr lang="tr-TR" sz="2400" dirty="0" err="1" smtClean="0"/>
              <a:t>anterior</a:t>
            </a:r>
            <a:r>
              <a:rPr lang="tr-TR" sz="2400" dirty="0" smtClean="0"/>
              <a:t> yer alır.</a:t>
            </a:r>
          </a:p>
          <a:p>
            <a:endParaRPr lang="tr-TR" sz="2400" dirty="0" smtClean="0"/>
          </a:p>
          <a:p>
            <a:r>
              <a:rPr lang="tr-TR" sz="2400" dirty="0" err="1" smtClean="0">
                <a:solidFill>
                  <a:srgbClr val="FF00FF"/>
                </a:solidFill>
              </a:rPr>
              <a:t>Cisterna</a:t>
            </a:r>
            <a:r>
              <a:rPr lang="tr-TR" sz="2400" dirty="0" smtClean="0">
                <a:solidFill>
                  <a:srgbClr val="FF00FF"/>
                </a:solidFill>
              </a:rPr>
              <a:t> </a:t>
            </a:r>
            <a:r>
              <a:rPr lang="tr-TR" sz="2400" dirty="0" err="1" smtClean="0">
                <a:solidFill>
                  <a:srgbClr val="FF00FF"/>
                </a:solidFill>
              </a:rPr>
              <a:t>interpedincularis</a:t>
            </a:r>
            <a:r>
              <a:rPr lang="tr-TR" sz="2400" dirty="0" smtClean="0">
                <a:solidFill>
                  <a:srgbClr val="FF00FF"/>
                </a:solidFill>
              </a:rPr>
              <a:t>: </a:t>
            </a:r>
            <a:r>
              <a:rPr lang="tr-TR" sz="2400" dirty="0" smtClean="0"/>
              <a:t>Fossa </a:t>
            </a:r>
            <a:r>
              <a:rPr lang="tr-TR" sz="2400" dirty="0" err="1" smtClean="0"/>
              <a:t>interpedincularis’te</a:t>
            </a:r>
            <a:r>
              <a:rPr lang="tr-TR" sz="2400" dirty="0" smtClean="0"/>
              <a:t> yer alır. </a:t>
            </a:r>
            <a:r>
              <a:rPr lang="tr-TR" sz="2400" dirty="0" smtClean="0"/>
              <a:t>İçinde </a:t>
            </a:r>
            <a:r>
              <a:rPr lang="tr-TR" sz="2400" dirty="0" err="1" smtClean="0"/>
              <a:t>Willis</a:t>
            </a:r>
            <a:r>
              <a:rPr lang="tr-TR" sz="2400" dirty="0" smtClean="0"/>
              <a:t> poligonu (</a:t>
            </a:r>
            <a:r>
              <a:rPr lang="tr-TR" sz="2400" dirty="0" err="1" smtClean="0"/>
              <a:t>circulus</a:t>
            </a:r>
            <a:r>
              <a:rPr lang="tr-TR" sz="2400" dirty="0" smtClean="0"/>
              <a:t> </a:t>
            </a:r>
            <a:r>
              <a:rPr lang="tr-TR" sz="2400" dirty="0" err="1" smtClean="0"/>
              <a:t>arteriosus</a:t>
            </a:r>
            <a:r>
              <a:rPr lang="tr-TR" sz="2400" dirty="0" smtClean="0"/>
              <a:t> </a:t>
            </a:r>
            <a:r>
              <a:rPr lang="tr-TR" sz="2400" dirty="0" err="1" smtClean="0"/>
              <a:t>cerebri</a:t>
            </a:r>
            <a:r>
              <a:rPr lang="tr-TR" sz="2400" dirty="0" smtClean="0"/>
              <a:t>), a. </a:t>
            </a:r>
            <a:r>
              <a:rPr lang="tr-TR" sz="2400" dirty="0" err="1" smtClean="0"/>
              <a:t>superior</a:t>
            </a:r>
            <a:r>
              <a:rPr lang="tr-TR" sz="2400" dirty="0" smtClean="0"/>
              <a:t> </a:t>
            </a:r>
            <a:r>
              <a:rPr lang="tr-TR" sz="2400" dirty="0" err="1" smtClean="0"/>
              <a:t>cerebelli</a:t>
            </a:r>
            <a:r>
              <a:rPr lang="tr-TR" sz="2400" dirty="0" smtClean="0"/>
              <a:t>, </a:t>
            </a:r>
            <a:r>
              <a:rPr lang="tr-TR" sz="2400" dirty="0" smtClean="0"/>
              <a:t>             n</a:t>
            </a:r>
            <a:r>
              <a:rPr lang="tr-TR" sz="2400" dirty="0" smtClean="0"/>
              <a:t>. </a:t>
            </a:r>
            <a:r>
              <a:rPr lang="tr-TR" sz="2400" dirty="0" err="1" smtClean="0"/>
              <a:t>oculomotorius</a:t>
            </a:r>
            <a:r>
              <a:rPr lang="tr-TR" sz="2400" dirty="0" smtClean="0"/>
              <a:t> yer alır.</a:t>
            </a:r>
            <a:endParaRPr lang="tr-TR" sz="2400" dirty="0"/>
          </a:p>
          <a:p>
            <a:endParaRPr lang="tr-TR" dirty="0">
              <a:solidFill>
                <a:srgbClr val="FF00FF"/>
              </a:solidFill>
            </a:endParaRPr>
          </a:p>
        </p:txBody>
      </p:sp>
      <p:cxnSp>
        <p:nvCxnSpPr>
          <p:cNvPr id="6" name="Düz Ok Bağlayıcısı 5"/>
          <p:cNvCxnSpPr/>
          <p:nvPr/>
        </p:nvCxnSpPr>
        <p:spPr>
          <a:xfrm flipV="1">
            <a:off x="7700210" y="3166712"/>
            <a:ext cx="1020278" cy="28876"/>
          </a:xfrm>
          <a:prstGeom prst="straightConnector1">
            <a:avLst/>
          </a:prstGeom>
          <a:ln w="28575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Ok Bağlayıcısı 9"/>
          <p:cNvCxnSpPr/>
          <p:nvPr/>
        </p:nvCxnSpPr>
        <p:spPr>
          <a:xfrm flipV="1">
            <a:off x="8720488" y="3282215"/>
            <a:ext cx="288758" cy="547991"/>
          </a:xfrm>
          <a:prstGeom prst="straightConnector1">
            <a:avLst/>
          </a:prstGeom>
          <a:ln w="28575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699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İçerik Yer Tutucusu 2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318" y="0"/>
            <a:ext cx="4763888" cy="4105325"/>
          </a:xfrm>
        </p:spPr>
      </p:pic>
      <p:sp>
        <p:nvSpPr>
          <p:cNvPr id="4" name="Metin kutusu 3"/>
          <p:cNvSpPr txBox="1"/>
          <p:nvPr/>
        </p:nvSpPr>
        <p:spPr>
          <a:xfrm>
            <a:off x="336884" y="163628"/>
            <a:ext cx="5476775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>
                <a:solidFill>
                  <a:srgbClr val="FF00FF"/>
                </a:solidFill>
              </a:rPr>
              <a:t>Cisterna</a:t>
            </a:r>
            <a:r>
              <a:rPr lang="tr-TR" sz="2400" dirty="0" smtClean="0">
                <a:solidFill>
                  <a:srgbClr val="FF00FF"/>
                </a:solidFill>
              </a:rPr>
              <a:t> </a:t>
            </a:r>
            <a:r>
              <a:rPr lang="tr-TR" sz="2400" dirty="0" err="1" smtClean="0">
                <a:solidFill>
                  <a:srgbClr val="FF00FF"/>
                </a:solidFill>
              </a:rPr>
              <a:t>pontis</a:t>
            </a:r>
            <a:endParaRPr lang="tr-TR" sz="2400" dirty="0" smtClean="0">
              <a:solidFill>
                <a:srgbClr val="FF00FF"/>
              </a:solidFill>
            </a:endParaRPr>
          </a:p>
          <a:p>
            <a:r>
              <a:rPr lang="tr-TR" sz="2400" dirty="0" err="1" smtClean="0"/>
              <a:t>Pons’un</a:t>
            </a:r>
            <a:r>
              <a:rPr lang="tr-TR" sz="2400" dirty="0" smtClean="0"/>
              <a:t> ön yüzünde yer alır. İçinde a. </a:t>
            </a:r>
            <a:r>
              <a:rPr lang="tr-TR" sz="2400" dirty="0" err="1" smtClean="0"/>
              <a:t>basilaris</a:t>
            </a:r>
            <a:r>
              <a:rPr lang="tr-TR" sz="2400" dirty="0" smtClean="0"/>
              <a:t>, n. </a:t>
            </a:r>
            <a:r>
              <a:rPr lang="tr-TR" sz="2400" dirty="0" err="1" smtClean="0"/>
              <a:t>trigeminus</a:t>
            </a:r>
            <a:r>
              <a:rPr lang="tr-TR" sz="2400" dirty="0" smtClean="0"/>
              <a:t>, n. </a:t>
            </a:r>
            <a:r>
              <a:rPr lang="tr-TR" sz="2400" dirty="0" err="1" smtClean="0"/>
              <a:t>facialis</a:t>
            </a:r>
            <a:r>
              <a:rPr lang="tr-TR" sz="2400" dirty="0" smtClean="0"/>
              <a:t>, n. </a:t>
            </a:r>
            <a:r>
              <a:rPr lang="tr-TR" sz="2400" dirty="0" err="1" smtClean="0"/>
              <a:t>vestibulocochlearis</a:t>
            </a:r>
            <a:r>
              <a:rPr lang="tr-TR" sz="2400" dirty="0" smtClean="0"/>
              <a:t> bulunur.</a:t>
            </a:r>
          </a:p>
          <a:p>
            <a:endParaRPr lang="tr-TR" sz="2400" dirty="0" smtClean="0">
              <a:solidFill>
                <a:srgbClr val="FF00FF"/>
              </a:solidFill>
            </a:endParaRPr>
          </a:p>
          <a:p>
            <a:r>
              <a:rPr lang="tr-TR" sz="2400" dirty="0" err="1" smtClean="0">
                <a:solidFill>
                  <a:srgbClr val="FF00FF"/>
                </a:solidFill>
              </a:rPr>
              <a:t>Cisterna</a:t>
            </a:r>
            <a:r>
              <a:rPr lang="tr-TR" sz="2400" dirty="0" smtClean="0">
                <a:solidFill>
                  <a:srgbClr val="FF00FF"/>
                </a:solidFill>
              </a:rPr>
              <a:t> </a:t>
            </a:r>
            <a:r>
              <a:rPr lang="tr-TR" sz="2400" dirty="0" err="1" smtClean="0">
                <a:solidFill>
                  <a:srgbClr val="FF00FF"/>
                </a:solidFill>
              </a:rPr>
              <a:t>ambiens</a:t>
            </a:r>
            <a:endParaRPr lang="tr-TR" sz="2400" dirty="0" smtClean="0">
              <a:solidFill>
                <a:srgbClr val="FF00FF"/>
              </a:solidFill>
            </a:endParaRPr>
          </a:p>
          <a:p>
            <a:r>
              <a:rPr lang="tr-TR" sz="2400" dirty="0" err="1" smtClean="0"/>
              <a:t>Splenium</a:t>
            </a:r>
            <a:r>
              <a:rPr lang="tr-TR" sz="2400" dirty="0" smtClean="0"/>
              <a:t> </a:t>
            </a:r>
            <a:r>
              <a:rPr lang="tr-TR" sz="2400" dirty="0" err="1" smtClean="0"/>
              <a:t>corporis</a:t>
            </a:r>
            <a:r>
              <a:rPr lang="tr-TR" sz="2400" dirty="0" smtClean="0"/>
              <a:t> </a:t>
            </a:r>
            <a:r>
              <a:rPr lang="tr-TR" sz="2400" dirty="0" err="1" smtClean="0"/>
              <a:t>callosi</a:t>
            </a:r>
            <a:r>
              <a:rPr lang="tr-TR" sz="2400" dirty="0" smtClean="0"/>
              <a:t>, </a:t>
            </a:r>
            <a:r>
              <a:rPr lang="tr-TR" sz="2400" dirty="0" err="1" smtClean="0"/>
              <a:t>tectum</a:t>
            </a:r>
            <a:r>
              <a:rPr lang="tr-TR" sz="2400" dirty="0" smtClean="0"/>
              <a:t> </a:t>
            </a:r>
            <a:r>
              <a:rPr lang="tr-TR" sz="2400" dirty="0" err="1" smtClean="0"/>
              <a:t>mesencephali</a:t>
            </a:r>
            <a:r>
              <a:rPr lang="tr-TR" sz="2400" dirty="0" smtClean="0"/>
              <a:t> ve </a:t>
            </a:r>
            <a:r>
              <a:rPr lang="tr-TR" sz="2400" dirty="0" err="1" smtClean="0"/>
              <a:t>cerebellum</a:t>
            </a:r>
            <a:r>
              <a:rPr lang="tr-TR" sz="2400" dirty="0" smtClean="0"/>
              <a:t> arasında bulunur. İçinde v. </a:t>
            </a:r>
            <a:r>
              <a:rPr lang="tr-TR" sz="2400" dirty="0" err="1" smtClean="0"/>
              <a:t>magna</a:t>
            </a:r>
            <a:r>
              <a:rPr lang="tr-TR" sz="2400" dirty="0" smtClean="0"/>
              <a:t> </a:t>
            </a:r>
            <a:r>
              <a:rPr lang="tr-TR" sz="2400" dirty="0" err="1" smtClean="0"/>
              <a:t>cerebri</a:t>
            </a:r>
            <a:r>
              <a:rPr lang="tr-TR" sz="2400" dirty="0" smtClean="0"/>
              <a:t>, a. </a:t>
            </a:r>
            <a:r>
              <a:rPr lang="tr-TR" sz="2400" dirty="0" err="1" smtClean="0"/>
              <a:t>cerebri</a:t>
            </a:r>
            <a:r>
              <a:rPr lang="tr-TR" sz="2400" dirty="0" smtClean="0"/>
              <a:t> </a:t>
            </a:r>
            <a:r>
              <a:rPr lang="tr-TR" sz="2400" dirty="0" err="1" smtClean="0"/>
              <a:t>posterior</a:t>
            </a:r>
            <a:r>
              <a:rPr lang="tr-TR" sz="2400" dirty="0" smtClean="0"/>
              <a:t>, </a:t>
            </a:r>
            <a:r>
              <a:rPr lang="tr-TR" sz="2400" dirty="0" err="1" smtClean="0"/>
              <a:t>corpus</a:t>
            </a:r>
            <a:r>
              <a:rPr lang="tr-TR" sz="2400" dirty="0" smtClean="0"/>
              <a:t> </a:t>
            </a:r>
            <a:r>
              <a:rPr lang="tr-TR" sz="2400" dirty="0" err="1" smtClean="0"/>
              <a:t>pineale</a:t>
            </a:r>
            <a:r>
              <a:rPr lang="tr-TR" sz="2400" dirty="0" smtClean="0"/>
              <a:t> bulunur.</a:t>
            </a:r>
          </a:p>
          <a:p>
            <a:endParaRPr lang="tr-TR" sz="2400" dirty="0" smtClean="0"/>
          </a:p>
          <a:p>
            <a:r>
              <a:rPr lang="tr-TR" sz="2400" dirty="0" err="1" smtClean="0">
                <a:solidFill>
                  <a:srgbClr val="FF00FF"/>
                </a:solidFill>
              </a:rPr>
              <a:t>Cisterna</a:t>
            </a:r>
            <a:r>
              <a:rPr lang="tr-TR" sz="2400" dirty="0" smtClean="0">
                <a:solidFill>
                  <a:srgbClr val="FF00FF"/>
                </a:solidFill>
              </a:rPr>
              <a:t> </a:t>
            </a:r>
            <a:r>
              <a:rPr lang="tr-TR" sz="2400" dirty="0" err="1" smtClean="0">
                <a:solidFill>
                  <a:srgbClr val="FF00FF"/>
                </a:solidFill>
              </a:rPr>
              <a:t>lumbalis</a:t>
            </a:r>
            <a:endParaRPr lang="tr-TR" sz="2400" dirty="0" smtClean="0">
              <a:solidFill>
                <a:srgbClr val="FF00FF"/>
              </a:solidFill>
            </a:endParaRPr>
          </a:p>
          <a:p>
            <a:r>
              <a:rPr lang="tr-TR" sz="2400" dirty="0" err="1" smtClean="0"/>
              <a:t>Medulla</a:t>
            </a:r>
            <a:r>
              <a:rPr lang="tr-TR" sz="2400" dirty="0" smtClean="0"/>
              <a:t> </a:t>
            </a:r>
            <a:r>
              <a:rPr lang="tr-TR" sz="2400" dirty="0" err="1" smtClean="0"/>
              <a:t>spinalis’in</a:t>
            </a:r>
            <a:r>
              <a:rPr lang="tr-TR" sz="2400" dirty="0" smtClean="0"/>
              <a:t> alt seviyesi olan 1. </a:t>
            </a:r>
            <a:r>
              <a:rPr lang="tr-TR" sz="2400" dirty="0" err="1" smtClean="0"/>
              <a:t>lumbal</a:t>
            </a:r>
            <a:r>
              <a:rPr lang="tr-TR" sz="2400" dirty="0" smtClean="0"/>
              <a:t> </a:t>
            </a:r>
            <a:r>
              <a:rPr lang="tr-TR" sz="2400" dirty="0" err="1" smtClean="0"/>
              <a:t>vertebradan</a:t>
            </a:r>
            <a:r>
              <a:rPr lang="tr-TR" sz="2400" dirty="0" smtClean="0"/>
              <a:t> </a:t>
            </a:r>
            <a:r>
              <a:rPr lang="tr-TR" sz="2400" dirty="0" err="1" smtClean="0"/>
              <a:t>duramaterin</a:t>
            </a:r>
            <a:r>
              <a:rPr lang="tr-TR" sz="2400" dirty="0" smtClean="0"/>
              <a:t> sonlandığı 2. </a:t>
            </a:r>
            <a:r>
              <a:rPr lang="tr-TR" sz="2400" dirty="0" err="1" smtClean="0"/>
              <a:t>sakral</a:t>
            </a:r>
            <a:r>
              <a:rPr lang="tr-TR" sz="2400" dirty="0" smtClean="0"/>
              <a:t> </a:t>
            </a:r>
            <a:r>
              <a:rPr lang="tr-TR" sz="2400" dirty="0" err="1" smtClean="0"/>
              <a:t>vertebraya</a:t>
            </a:r>
            <a:r>
              <a:rPr lang="tr-TR" sz="2400" dirty="0" smtClean="0"/>
              <a:t> kadar uzanır. </a:t>
            </a:r>
            <a:r>
              <a:rPr lang="tr-TR" sz="2400" dirty="0" err="1" smtClean="0"/>
              <a:t>İçersinde</a:t>
            </a:r>
            <a:r>
              <a:rPr lang="tr-TR" sz="2400" dirty="0" smtClean="0"/>
              <a:t> filum terminale </a:t>
            </a:r>
            <a:r>
              <a:rPr lang="tr-TR" sz="2400" dirty="0" err="1" smtClean="0"/>
              <a:t>internum</a:t>
            </a:r>
            <a:r>
              <a:rPr lang="tr-TR" sz="2400" dirty="0" smtClean="0"/>
              <a:t> ve </a:t>
            </a:r>
            <a:r>
              <a:rPr lang="tr-TR" sz="2400" dirty="0" err="1" smtClean="0"/>
              <a:t>cauda</a:t>
            </a:r>
            <a:r>
              <a:rPr lang="tr-TR" sz="2400" dirty="0" smtClean="0"/>
              <a:t> </a:t>
            </a:r>
            <a:r>
              <a:rPr lang="tr-TR" sz="2400" dirty="0" err="1" smtClean="0"/>
              <a:t>equina</a:t>
            </a:r>
            <a:r>
              <a:rPr lang="tr-TR" sz="2400" dirty="0" smtClean="0"/>
              <a:t> yer alır.</a:t>
            </a:r>
          </a:p>
          <a:p>
            <a:endParaRPr lang="tr-TR" sz="2400" dirty="0" smtClean="0"/>
          </a:p>
          <a:p>
            <a:endParaRPr lang="tr-TR" sz="2400" dirty="0" smtClean="0"/>
          </a:p>
          <a:p>
            <a:endParaRPr lang="tr-TR" dirty="0"/>
          </a:p>
        </p:txBody>
      </p:sp>
      <p:cxnSp>
        <p:nvCxnSpPr>
          <p:cNvPr id="6" name="Düz Ok Bağlayıcısı 5"/>
          <p:cNvCxnSpPr/>
          <p:nvPr/>
        </p:nvCxnSpPr>
        <p:spPr>
          <a:xfrm flipV="1">
            <a:off x="9105499" y="2396690"/>
            <a:ext cx="240631" cy="211756"/>
          </a:xfrm>
          <a:prstGeom prst="straightConnector1">
            <a:avLst/>
          </a:prstGeom>
          <a:ln w="28575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Ok Bağlayıcısı 7"/>
          <p:cNvCxnSpPr/>
          <p:nvPr/>
        </p:nvCxnSpPr>
        <p:spPr>
          <a:xfrm flipH="1">
            <a:off x="9760018" y="1280160"/>
            <a:ext cx="904774" cy="452387"/>
          </a:xfrm>
          <a:prstGeom prst="straightConnector1">
            <a:avLst/>
          </a:prstGeom>
          <a:ln w="28575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Resi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196" y="3856947"/>
            <a:ext cx="2417356" cy="3414995"/>
          </a:xfrm>
          <a:prstGeom prst="rect">
            <a:avLst/>
          </a:prstGeom>
        </p:spPr>
      </p:pic>
      <p:cxnSp>
        <p:nvCxnSpPr>
          <p:cNvPr id="11" name="Düz Ok Bağlayıcısı 10"/>
          <p:cNvCxnSpPr/>
          <p:nvPr/>
        </p:nvCxnSpPr>
        <p:spPr>
          <a:xfrm flipV="1">
            <a:off x="10125777" y="5591922"/>
            <a:ext cx="587141" cy="28876"/>
          </a:xfrm>
          <a:prstGeom prst="straightConnector1">
            <a:avLst/>
          </a:prstGeom>
          <a:ln w="28575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İçerik Yer Tutucusu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240" y="3777916"/>
            <a:ext cx="2813903" cy="308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8437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İçerik Yer Tutucusu 3"/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3173200" y="279133"/>
            <a:ext cx="6662437" cy="604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717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İçerik Yer Tutucusu 2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249" y="0"/>
            <a:ext cx="4757611" cy="4063440"/>
          </a:xfrm>
        </p:spPr>
      </p:pic>
      <p:sp>
        <p:nvSpPr>
          <p:cNvPr id="2" name="Metin kutusu 1"/>
          <p:cNvSpPr txBox="1"/>
          <p:nvPr/>
        </p:nvSpPr>
        <p:spPr>
          <a:xfrm>
            <a:off x="385010" y="182881"/>
            <a:ext cx="531314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rgbClr val="FF00FF"/>
                </a:solidFill>
              </a:rPr>
              <a:t>GRANULATIONES ARACHNOIDEA</a:t>
            </a:r>
          </a:p>
          <a:p>
            <a:r>
              <a:rPr lang="tr-TR" sz="2400" dirty="0" smtClean="0">
                <a:solidFill>
                  <a:srgbClr val="FF00FF"/>
                </a:solidFill>
              </a:rPr>
              <a:t>(PACCIONI KORPÜSKÜLLERİ)</a:t>
            </a:r>
          </a:p>
          <a:p>
            <a:r>
              <a:rPr lang="tr-TR" sz="2000" dirty="0" err="1" smtClean="0"/>
              <a:t>Sinus</a:t>
            </a:r>
            <a:r>
              <a:rPr lang="tr-TR" sz="2000" dirty="0" smtClean="0"/>
              <a:t> </a:t>
            </a:r>
            <a:r>
              <a:rPr lang="tr-TR" sz="2000" dirty="0" err="1" smtClean="0"/>
              <a:t>sagittalis</a:t>
            </a:r>
            <a:r>
              <a:rPr lang="tr-TR" sz="2000" dirty="0" smtClean="0"/>
              <a:t> </a:t>
            </a:r>
            <a:r>
              <a:rPr lang="tr-TR" sz="2000" dirty="0" err="1" smtClean="0"/>
              <a:t>superior’un</a:t>
            </a:r>
            <a:r>
              <a:rPr lang="tr-TR" sz="2000" dirty="0" smtClean="0"/>
              <a:t> her iki yanında önden arkaya sıralanırlar. Üç çifttirler. </a:t>
            </a:r>
          </a:p>
          <a:p>
            <a:endParaRPr lang="tr-TR" sz="2000" dirty="0" smtClean="0"/>
          </a:p>
          <a:p>
            <a:r>
              <a:rPr lang="tr-TR" sz="2000" dirty="0" err="1" smtClean="0"/>
              <a:t>Arachnoidea</a:t>
            </a:r>
            <a:r>
              <a:rPr lang="tr-TR" sz="2000" dirty="0" smtClean="0"/>
              <a:t> </a:t>
            </a:r>
            <a:r>
              <a:rPr lang="tr-TR" sz="2000" dirty="0" err="1" smtClean="0"/>
              <a:t>mater</a:t>
            </a:r>
            <a:r>
              <a:rPr lang="tr-TR" sz="2000" dirty="0" smtClean="0"/>
              <a:t> </a:t>
            </a:r>
            <a:r>
              <a:rPr lang="tr-TR" sz="2000" dirty="0" err="1" smtClean="0"/>
              <a:t>lacuna</a:t>
            </a:r>
            <a:r>
              <a:rPr lang="tr-TR" sz="2000" dirty="0" smtClean="0"/>
              <a:t> </a:t>
            </a:r>
            <a:r>
              <a:rPr lang="tr-TR" sz="2000" dirty="0" err="1" smtClean="0"/>
              <a:t>vasorum’lar</a:t>
            </a:r>
            <a:r>
              <a:rPr lang="tr-TR" sz="2000" dirty="0" smtClean="0"/>
              <a:t> içine </a:t>
            </a:r>
            <a:r>
              <a:rPr lang="tr-TR" sz="2000" dirty="0" err="1" smtClean="0"/>
              <a:t>vili</a:t>
            </a:r>
            <a:r>
              <a:rPr lang="tr-TR" sz="2000" dirty="0" smtClean="0"/>
              <a:t> </a:t>
            </a:r>
            <a:r>
              <a:rPr lang="tr-TR" sz="2000" dirty="0" err="1" smtClean="0"/>
              <a:t>arachnoidea</a:t>
            </a:r>
            <a:r>
              <a:rPr lang="tr-TR" sz="2000" dirty="0" smtClean="0"/>
              <a:t> denilen ince uzantılar gönderir. Bu uzantılar kümeleşerek karnabahar görünümünde </a:t>
            </a:r>
            <a:r>
              <a:rPr lang="tr-TR" sz="2000" dirty="0" err="1" smtClean="0"/>
              <a:t>granulationes</a:t>
            </a:r>
            <a:r>
              <a:rPr lang="tr-TR" sz="2000" dirty="0" smtClean="0"/>
              <a:t> </a:t>
            </a:r>
            <a:r>
              <a:rPr lang="tr-TR" sz="2000" dirty="0" err="1" smtClean="0"/>
              <a:t>arachnoidea’yı</a:t>
            </a:r>
            <a:r>
              <a:rPr lang="tr-TR" sz="2000" dirty="0" smtClean="0"/>
              <a:t> oluştururlar. </a:t>
            </a:r>
          </a:p>
          <a:p>
            <a:endParaRPr lang="tr-TR" sz="2000" dirty="0"/>
          </a:p>
          <a:p>
            <a:r>
              <a:rPr lang="tr-TR" sz="2000" dirty="0" smtClean="0"/>
              <a:t>Genellikle 7 yaşından itibaren görülmeye başlarlar. </a:t>
            </a:r>
          </a:p>
          <a:p>
            <a:endParaRPr lang="tr-TR" sz="2000" dirty="0" smtClean="0"/>
          </a:p>
          <a:p>
            <a:r>
              <a:rPr lang="tr-TR" sz="2000" dirty="0" smtClean="0"/>
              <a:t>Beyin-</a:t>
            </a:r>
            <a:r>
              <a:rPr lang="tr-TR" sz="2000" dirty="0" err="1" smtClean="0"/>
              <a:t>omurilkik</a:t>
            </a:r>
            <a:r>
              <a:rPr lang="tr-TR" sz="2000" dirty="0" smtClean="0"/>
              <a:t> sıvısı </a:t>
            </a:r>
            <a:r>
              <a:rPr lang="tr-TR" sz="2000" dirty="0" err="1" smtClean="0"/>
              <a:t>vili</a:t>
            </a:r>
            <a:r>
              <a:rPr lang="tr-TR" sz="2000" dirty="0" smtClean="0"/>
              <a:t> </a:t>
            </a:r>
            <a:r>
              <a:rPr lang="tr-TR" sz="2000" dirty="0" err="1" smtClean="0"/>
              <a:t>arachnoidea’lar</a:t>
            </a:r>
            <a:r>
              <a:rPr lang="tr-TR" sz="2000" dirty="0" smtClean="0"/>
              <a:t> aracılığı ile emilerek </a:t>
            </a:r>
            <a:r>
              <a:rPr lang="tr-TR" sz="2000" dirty="0" err="1" smtClean="0"/>
              <a:t>venöz</a:t>
            </a:r>
            <a:r>
              <a:rPr lang="tr-TR" sz="2000" dirty="0" smtClean="0"/>
              <a:t> sisteme geçer.</a:t>
            </a:r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788" y="3877810"/>
            <a:ext cx="2127183" cy="312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324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İçerik Yer Tutucusu 5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09" y="696260"/>
            <a:ext cx="6603162" cy="5001896"/>
          </a:xfrm>
        </p:spPr>
      </p:pic>
      <p:sp>
        <p:nvSpPr>
          <p:cNvPr id="4" name="Metin kutusu 3"/>
          <p:cNvSpPr txBox="1"/>
          <p:nvPr/>
        </p:nvSpPr>
        <p:spPr>
          <a:xfrm>
            <a:off x="462013" y="365760"/>
            <a:ext cx="410998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dirty="0" smtClean="0">
                <a:solidFill>
                  <a:srgbClr val="FF0000"/>
                </a:solidFill>
              </a:rPr>
              <a:t>PIA MATER</a:t>
            </a:r>
          </a:p>
          <a:p>
            <a:r>
              <a:rPr lang="tr-TR" sz="2400" dirty="0" smtClean="0"/>
              <a:t>Beyin ve </a:t>
            </a:r>
            <a:r>
              <a:rPr lang="tr-TR" sz="2400" dirty="0" err="1" smtClean="0"/>
              <a:t>medulla</a:t>
            </a:r>
            <a:r>
              <a:rPr lang="tr-TR" sz="2400" dirty="0" smtClean="0"/>
              <a:t> </a:t>
            </a:r>
            <a:r>
              <a:rPr lang="tr-TR" sz="2400" dirty="0" err="1" smtClean="0"/>
              <a:t>spinalis’in</a:t>
            </a:r>
            <a:r>
              <a:rPr lang="tr-TR" sz="2400" dirty="0" smtClean="0"/>
              <a:t> oluk ve yarıkları dahil her tarafına yapışarak tüm yüzeyini örten ince bir </a:t>
            </a:r>
            <a:r>
              <a:rPr lang="tr-TR" sz="2400" dirty="0" err="1" smtClean="0"/>
              <a:t>membrandır</a:t>
            </a:r>
            <a:r>
              <a:rPr lang="tr-TR" sz="2400" dirty="0" smtClean="0"/>
              <a:t>.</a:t>
            </a:r>
          </a:p>
          <a:p>
            <a:endParaRPr lang="tr-TR" sz="2400" dirty="0" smtClean="0"/>
          </a:p>
          <a:p>
            <a:r>
              <a:rPr lang="tr-TR" sz="2400" dirty="0" err="1" smtClean="0"/>
              <a:t>Lamina</a:t>
            </a:r>
            <a:r>
              <a:rPr lang="tr-TR" sz="2400" dirty="0" smtClean="0"/>
              <a:t> </a:t>
            </a:r>
            <a:r>
              <a:rPr lang="tr-TR" sz="2400" dirty="0" err="1" smtClean="0"/>
              <a:t>externa</a:t>
            </a:r>
            <a:r>
              <a:rPr lang="tr-TR" sz="2400" dirty="0" smtClean="0"/>
              <a:t> ve </a:t>
            </a:r>
            <a:r>
              <a:rPr lang="tr-TR" sz="2400" dirty="0" err="1" smtClean="0"/>
              <a:t>lamina</a:t>
            </a:r>
            <a:r>
              <a:rPr lang="tr-TR" sz="2400" dirty="0" smtClean="0"/>
              <a:t> </a:t>
            </a:r>
            <a:r>
              <a:rPr lang="tr-TR" sz="2400" dirty="0" err="1" smtClean="0"/>
              <a:t>interna</a:t>
            </a:r>
            <a:r>
              <a:rPr lang="tr-TR" sz="2400" dirty="0" smtClean="0"/>
              <a:t> olmak üzere iki tabakadan oluşur.</a:t>
            </a:r>
          </a:p>
          <a:p>
            <a:endParaRPr lang="tr-TR" sz="2400" dirty="0" smtClean="0"/>
          </a:p>
          <a:p>
            <a:r>
              <a:rPr lang="tr-TR" sz="2400" dirty="0" err="1" smtClean="0"/>
              <a:t>Lamina</a:t>
            </a:r>
            <a:r>
              <a:rPr lang="tr-TR" sz="2400" dirty="0" smtClean="0"/>
              <a:t> </a:t>
            </a:r>
            <a:r>
              <a:rPr lang="tr-TR" sz="2400" dirty="0" err="1" smtClean="0"/>
              <a:t>interna</a:t>
            </a:r>
            <a:r>
              <a:rPr lang="tr-TR" sz="2400" dirty="0" smtClean="0"/>
              <a:t>, </a:t>
            </a:r>
            <a:r>
              <a:rPr lang="tr-TR" sz="2400" dirty="0" err="1" smtClean="0"/>
              <a:t>avasküler</a:t>
            </a:r>
            <a:r>
              <a:rPr lang="tr-TR" sz="2400" dirty="0" smtClean="0"/>
              <a:t> bir yapıdır. Beslenmesi BOS tarafından sağlanır.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738001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İçerik Yer Tutucusu 2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098" y="989823"/>
            <a:ext cx="5343525" cy="4572000"/>
          </a:xfrm>
        </p:spPr>
      </p:pic>
      <p:sp>
        <p:nvSpPr>
          <p:cNvPr id="4" name="Metin kutusu 3"/>
          <p:cNvSpPr txBox="1"/>
          <p:nvPr/>
        </p:nvSpPr>
        <p:spPr>
          <a:xfrm>
            <a:off x="336885" y="808522"/>
            <a:ext cx="48126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/>
              <a:t>Piamater</a:t>
            </a:r>
            <a:r>
              <a:rPr lang="tr-TR" sz="2400" dirty="0" smtClean="0"/>
              <a:t> </a:t>
            </a:r>
            <a:r>
              <a:rPr lang="tr-TR" sz="2400" dirty="0" err="1" smtClean="0"/>
              <a:t>spinalis’in</a:t>
            </a:r>
            <a:r>
              <a:rPr lang="tr-TR" sz="2400" dirty="0" smtClean="0"/>
              <a:t> </a:t>
            </a:r>
            <a:r>
              <a:rPr lang="tr-TR" sz="2400" dirty="0" err="1" smtClean="0"/>
              <a:t>lamina</a:t>
            </a:r>
            <a:r>
              <a:rPr lang="tr-TR" sz="2400" dirty="0" smtClean="0"/>
              <a:t> </a:t>
            </a:r>
            <a:r>
              <a:rPr lang="tr-TR" sz="2400" dirty="0" err="1" smtClean="0"/>
              <a:t>externa’sı</a:t>
            </a:r>
            <a:r>
              <a:rPr lang="tr-TR" sz="2400" dirty="0" smtClean="0"/>
              <a:t> </a:t>
            </a:r>
            <a:r>
              <a:rPr lang="tr-TR" sz="2400" dirty="0" err="1" smtClean="0"/>
              <a:t>spinal</a:t>
            </a:r>
            <a:r>
              <a:rPr lang="tr-TR" sz="2400" dirty="0" smtClean="0"/>
              <a:t> sinirler arasında yoğunlaşarak </a:t>
            </a:r>
            <a:r>
              <a:rPr lang="tr-TR" sz="2400" dirty="0" smtClean="0">
                <a:solidFill>
                  <a:srgbClr val="FF00FF"/>
                </a:solidFill>
              </a:rPr>
              <a:t>lig. </a:t>
            </a:r>
            <a:r>
              <a:rPr lang="tr-TR" sz="2400" dirty="0" err="1" smtClean="0">
                <a:solidFill>
                  <a:srgbClr val="FF00FF"/>
                </a:solidFill>
              </a:rPr>
              <a:t>denticulatum</a:t>
            </a:r>
            <a:r>
              <a:rPr lang="tr-TR" sz="2400" dirty="0" smtClean="0">
                <a:solidFill>
                  <a:srgbClr val="FF00FF"/>
                </a:solidFill>
              </a:rPr>
              <a:t> </a:t>
            </a:r>
            <a:r>
              <a:rPr lang="tr-TR" sz="2400" dirty="0" smtClean="0"/>
              <a:t>denilen yapıları oluştururlar. </a:t>
            </a:r>
          </a:p>
          <a:p>
            <a:endParaRPr lang="tr-TR" sz="2400" dirty="0" smtClean="0"/>
          </a:p>
          <a:p>
            <a:r>
              <a:rPr lang="tr-TR" sz="2400" dirty="0" smtClean="0"/>
              <a:t>Lig. </a:t>
            </a:r>
            <a:r>
              <a:rPr lang="tr-TR" sz="2400" dirty="0" err="1" smtClean="0"/>
              <a:t>denticulatum’lar</a:t>
            </a:r>
            <a:r>
              <a:rPr lang="tr-TR" sz="2400" dirty="0" smtClean="0"/>
              <a:t> </a:t>
            </a:r>
            <a:r>
              <a:rPr lang="tr-TR" sz="2400" dirty="0" err="1" smtClean="0"/>
              <a:t>duramater’e</a:t>
            </a:r>
            <a:r>
              <a:rPr lang="tr-TR" sz="2400" dirty="0" smtClean="0"/>
              <a:t> kadar uzanarak </a:t>
            </a:r>
            <a:r>
              <a:rPr lang="tr-TR" sz="2400" dirty="0" err="1" smtClean="0"/>
              <a:t>medulla</a:t>
            </a:r>
            <a:r>
              <a:rPr lang="tr-TR" sz="2400" dirty="0" smtClean="0"/>
              <a:t> </a:t>
            </a:r>
            <a:r>
              <a:rPr lang="tr-TR" sz="2400" dirty="0" err="1" smtClean="0"/>
              <a:t>spinalis’in</a:t>
            </a:r>
            <a:r>
              <a:rPr lang="tr-TR" sz="2400" dirty="0" smtClean="0"/>
              <a:t> tutunmasını sağlarlar.</a:t>
            </a:r>
          </a:p>
          <a:p>
            <a:endParaRPr lang="tr-TR" sz="2400" dirty="0" smtClean="0"/>
          </a:p>
          <a:p>
            <a:r>
              <a:rPr lang="tr-TR" sz="2400" dirty="0" smtClean="0"/>
              <a:t>21 çifttirler.</a:t>
            </a:r>
            <a:endParaRPr lang="tr-TR" sz="2400" dirty="0"/>
          </a:p>
        </p:txBody>
      </p:sp>
      <p:cxnSp>
        <p:nvCxnSpPr>
          <p:cNvPr id="6" name="Düz Ok Bağlayıcısı 5"/>
          <p:cNvCxnSpPr/>
          <p:nvPr/>
        </p:nvCxnSpPr>
        <p:spPr>
          <a:xfrm flipH="1" flipV="1">
            <a:off x="9201752" y="5082139"/>
            <a:ext cx="423511" cy="394636"/>
          </a:xfrm>
          <a:prstGeom prst="straightConnector1">
            <a:avLst/>
          </a:prstGeom>
          <a:ln w="28575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318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İçerik Yer Tutucusu 2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007" y="521863"/>
            <a:ext cx="4720164" cy="5166667"/>
          </a:xfrm>
        </p:spPr>
      </p:pic>
      <p:sp>
        <p:nvSpPr>
          <p:cNvPr id="4" name="Metin kutusu 3"/>
          <p:cNvSpPr txBox="1"/>
          <p:nvPr/>
        </p:nvSpPr>
        <p:spPr>
          <a:xfrm>
            <a:off x="539015" y="808522"/>
            <a:ext cx="512064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/>
              <a:t>Piamater</a:t>
            </a:r>
            <a:r>
              <a:rPr lang="tr-TR" sz="2400" dirty="0" smtClean="0"/>
              <a:t> </a:t>
            </a:r>
            <a:r>
              <a:rPr lang="tr-TR" sz="2400" dirty="0" err="1" smtClean="0"/>
              <a:t>spinalis</a:t>
            </a:r>
            <a:r>
              <a:rPr lang="tr-TR" sz="2400" dirty="0" smtClean="0"/>
              <a:t> </a:t>
            </a:r>
            <a:r>
              <a:rPr lang="tr-TR" sz="2400" dirty="0" err="1" smtClean="0"/>
              <a:t>medulla</a:t>
            </a:r>
            <a:r>
              <a:rPr lang="tr-TR" sz="2400" dirty="0" smtClean="0"/>
              <a:t> </a:t>
            </a:r>
            <a:r>
              <a:rPr lang="tr-TR" sz="2400" dirty="0" err="1" smtClean="0"/>
              <a:t>spinalis’in</a:t>
            </a:r>
            <a:r>
              <a:rPr lang="tr-TR" sz="2400" dirty="0" smtClean="0"/>
              <a:t> alt ucunda kapanır.</a:t>
            </a:r>
          </a:p>
          <a:p>
            <a:endParaRPr lang="tr-TR" sz="2400" dirty="0" smtClean="0"/>
          </a:p>
          <a:p>
            <a:r>
              <a:rPr lang="tr-TR" sz="2400" dirty="0" err="1" smtClean="0"/>
              <a:t>Conus</a:t>
            </a:r>
            <a:r>
              <a:rPr lang="tr-TR" sz="2400" dirty="0" smtClean="0"/>
              <a:t> </a:t>
            </a:r>
            <a:r>
              <a:rPr lang="tr-TR" sz="2400" dirty="0" err="1" smtClean="0"/>
              <a:t>medullaris’ten</a:t>
            </a:r>
            <a:r>
              <a:rPr lang="tr-TR" sz="2400" dirty="0" smtClean="0"/>
              <a:t> itibaren ince bir bağ dokusunun etrafında  S2 ye kadar  </a:t>
            </a:r>
            <a:r>
              <a:rPr lang="tr-TR" sz="2400" dirty="0" smtClean="0">
                <a:solidFill>
                  <a:srgbClr val="FF00FF"/>
                </a:solidFill>
              </a:rPr>
              <a:t>filum terminale </a:t>
            </a:r>
            <a:r>
              <a:rPr lang="tr-TR" sz="2400" dirty="0" err="1" smtClean="0">
                <a:solidFill>
                  <a:srgbClr val="FF00FF"/>
                </a:solidFill>
              </a:rPr>
              <a:t>internum</a:t>
            </a:r>
            <a:r>
              <a:rPr lang="tr-TR" sz="2400" dirty="0" smtClean="0">
                <a:solidFill>
                  <a:srgbClr val="FF00FF"/>
                </a:solidFill>
              </a:rPr>
              <a:t> (filum terminale pars </a:t>
            </a:r>
            <a:r>
              <a:rPr lang="tr-TR" sz="2400" dirty="0" err="1" smtClean="0">
                <a:solidFill>
                  <a:srgbClr val="FF00FF"/>
                </a:solidFill>
              </a:rPr>
              <a:t>pialis</a:t>
            </a:r>
            <a:r>
              <a:rPr lang="tr-TR" sz="2400" dirty="0" smtClean="0">
                <a:solidFill>
                  <a:srgbClr val="FF00FF"/>
                </a:solidFill>
              </a:rPr>
              <a:t>)</a:t>
            </a:r>
            <a:r>
              <a:rPr lang="tr-TR" sz="2400" dirty="0" smtClean="0"/>
              <a:t> olarak uzanır.</a:t>
            </a:r>
          </a:p>
          <a:p>
            <a:endParaRPr lang="tr-TR" sz="2400" dirty="0" smtClean="0"/>
          </a:p>
          <a:p>
            <a:r>
              <a:rPr lang="tr-TR" sz="2400" dirty="0" smtClean="0"/>
              <a:t>S2 den itibaren </a:t>
            </a:r>
            <a:r>
              <a:rPr lang="tr-TR" sz="2400" dirty="0" err="1" smtClean="0"/>
              <a:t>coccyx’e</a:t>
            </a:r>
            <a:r>
              <a:rPr lang="tr-TR" sz="2400" dirty="0" smtClean="0"/>
              <a:t> kadar </a:t>
            </a:r>
            <a:r>
              <a:rPr lang="tr-TR" sz="2400" dirty="0" err="1" smtClean="0"/>
              <a:t>duramater</a:t>
            </a:r>
            <a:r>
              <a:rPr lang="tr-TR" sz="2400" dirty="0" smtClean="0"/>
              <a:t> </a:t>
            </a:r>
            <a:r>
              <a:rPr lang="tr-TR" sz="2400" dirty="0" err="1" smtClean="0"/>
              <a:t>spinalis</a:t>
            </a:r>
            <a:r>
              <a:rPr lang="tr-TR" sz="2400" dirty="0" smtClean="0"/>
              <a:t> ile kaplı olarak </a:t>
            </a:r>
            <a:r>
              <a:rPr lang="tr-TR" sz="2400" dirty="0" smtClean="0">
                <a:solidFill>
                  <a:srgbClr val="FF00FF"/>
                </a:solidFill>
              </a:rPr>
              <a:t>filum terminale pars </a:t>
            </a:r>
            <a:r>
              <a:rPr lang="tr-TR" sz="2400" dirty="0" err="1" smtClean="0">
                <a:solidFill>
                  <a:srgbClr val="FF00FF"/>
                </a:solidFill>
              </a:rPr>
              <a:t>duralis</a:t>
            </a:r>
            <a:r>
              <a:rPr lang="tr-TR" sz="2400" dirty="0" smtClean="0">
                <a:solidFill>
                  <a:srgbClr val="FF00FF"/>
                </a:solidFill>
              </a:rPr>
              <a:t> (lig. </a:t>
            </a:r>
            <a:r>
              <a:rPr lang="tr-TR" sz="2400" dirty="0" err="1" smtClean="0">
                <a:solidFill>
                  <a:srgbClr val="FF00FF"/>
                </a:solidFill>
              </a:rPr>
              <a:t>coccygeum</a:t>
            </a:r>
            <a:r>
              <a:rPr lang="tr-TR" sz="2400" dirty="0" smtClean="0">
                <a:solidFill>
                  <a:srgbClr val="FF00FF"/>
                </a:solidFill>
              </a:rPr>
              <a:t>) (filum terminale </a:t>
            </a:r>
            <a:r>
              <a:rPr lang="tr-TR" sz="2400" dirty="0" err="1" smtClean="0">
                <a:solidFill>
                  <a:srgbClr val="FF00FF"/>
                </a:solidFill>
              </a:rPr>
              <a:t>externum</a:t>
            </a:r>
            <a:r>
              <a:rPr lang="tr-TR" sz="2400" dirty="0" smtClean="0">
                <a:solidFill>
                  <a:srgbClr val="FF00FF"/>
                </a:solidFill>
              </a:rPr>
              <a:t>) </a:t>
            </a:r>
            <a:r>
              <a:rPr lang="tr-TR" sz="2400" dirty="0" smtClean="0"/>
              <a:t>olarak uzanır.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434540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</TotalTime>
  <Words>1030</Words>
  <Application>Microsoft Office PowerPoint</Application>
  <PresentationFormat>Geniş ekran</PresentationFormat>
  <Paragraphs>137</Paragraphs>
  <Slides>26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Verdana</vt:lpstr>
      <vt:lpstr>Office Teması</vt:lpstr>
      <vt:lpstr>BEYİN ZARLARI</vt:lpstr>
      <vt:lpstr>BEYİN ZARLARI (MENINGES)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Duramaterin damar ve sinirleri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BEYİN ZARLARI</dc:title>
  <dc:creator>Prof.Dr M.Emirzeoğlu</dc:creator>
  <cp:lastModifiedBy>Prof.Dr M.Emirzeoğlu</cp:lastModifiedBy>
  <cp:revision>84</cp:revision>
  <dcterms:created xsi:type="dcterms:W3CDTF">2019-10-08T12:15:39Z</dcterms:created>
  <dcterms:modified xsi:type="dcterms:W3CDTF">2019-10-14T12:14:55Z</dcterms:modified>
</cp:coreProperties>
</file>